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1"/>
  </p:notesMasterIdLst>
  <p:handoutMasterIdLst>
    <p:handoutMasterId r:id="rId62"/>
  </p:handoutMasterIdLst>
  <p:sldIdLst>
    <p:sldId id="349" r:id="rId2"/>
    <p:sldId id="397" r:id="rId3"/>
    <p:sldId id="458" r:id="rId4"/>
    <p:sldId id="401" r:id="rId5"/>
    <p:sldId id="398" r:id="rId6"/>
    <p:sldId id="350" r:id="rId7"/>
    <p:sldId id="414" r:id="rId8"/>
    <p:sldId id="402" r:id="rId9"/>
    <p:sldId id="415" r:id="rId10"/>
    <p:sldId id="416" r:id="rId11"/>
    <p:sldId id="417" r:id="rId12"/>
    <p:sldId id="403" r:id="rId13"/>
    <p:sldId id="418" r:id="rId14"/>
    <p:sldId id="404" r:id="rId15"/>
    <p:sldId id="438" r:id="rId16"/>
    <p:sldId id="419" r:id="rId17"/>
    <p:sldId id="420" r:id="rId18"/>
    <p:sldId id="421" r:id="rId19"/>
    <p:sldId id="422" r:id="rId20"/>
    <p:sldId id="405" r:id="rId21"/>
    <p:sldId id="423" r:id="rId22"/>
    <p:sldId id="424" r:id="rId23"/>
    <p:sldId id="406" r:id="rId24"/>
    <p:sldId id="425" r:id="rId25"/>
    <p:sldId id="426" r:id="rId26"/>
    <p:sldId id="427" r:id="rId27"/>
    <p:sldId id="428" r:id="rId28"/>
    <p:sldId id="463" r:id="rId29"/>
    <p:sldId id="407" r:id="rId30"/>
    <p:sldId id="429" r:id="rId31"/>
    <p:sldId id="459" r:id="rId32"/>
    <p:sldId id="460" r:id="rId33"/>
    <p:sldId id="430" r:id="rId34"/>
    <p:sldId id="408" r:id="rId35"/>
    <p:sldId id="462" r:id="rId36"/>
    <p:sldId id="431" r:id="rId37"/>
    <p:sldId id="464" r:id="rId38"/>
    <p:sldId id="409" r:id="rId39"/>
    <p:sldId id="432" r:id="rId40"/>
    <p:sldId id="433" r:id="rId41"/>
    <p:sldId id="435" r:id="rId42"/>
    <p:sldId id="465" r:id="rId43"/>
    <p:sldId id="410" r:id="rId44"/>
    <p:sldId id="436" r:id="rId45"/>
    <p:sldId id="411" r:id="rId46"/>
    <p:sldId id="439" r:id="rId47"/>
    <p:sldId id="440" r:id="rId48"/>
    <p:sldId id="437" r:id="rId49"/>
    <p:sldId id="466" r:id="rId50"/>
    <p:sldId id="441" r:id="rId51"/>
    <p:sldId id="450" r:id="rId52"/>
    <p:sldId id="451" r:id="rId53"/>
    <p:sldId id="452" r:id="rId54"/>
    <p:sldId id="453" r:id="rId55"/>
    <p:sldId id="454" r:id="rId56"/>
    <p:sldId id="455" r:id="rId57"/>
    <p:sldId id="457" r:id="rId58"/>
    <p:sldId id="413" r:id="rId59"/>
    <p:sldId id="307" r:id="rId60"/>
  </p:sldIdLst>
  <p:sldSz cx="9144000" cy="6858000" type="screen4x3"/>
  <p:notesSz cx="9926638" cy="6797675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D0E7"/>
    <a:srgbClr val="00CC00"/>
    <a:srgbClr val="F595EA"/>
    <a:srgbClr val="EF5FDE"/>
    <a:srgbClr val="33CCCC"/>
    <a:srgbClr val="F7AFEE"/>
    <a:srgbClr val="0033CC"/>
    <a:srgbClr val="CC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3127" autoAdjust="0"/>
  </p:normalViewPr>
  <p:slideViewPr>
    <p:cSldViewPr>
      <p:cViewPr>
        <p:scale>
          <a:sx n="100" d="100"/>
          <a:sy n="100" d="100"/>
        </p:scale>
        <p:origin x="-1944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64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E40E580-3A1B-47A5-AECE-77F5346CF65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9426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1853" y="0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75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1954" y="3229414"/>
            <a:ext cx="7942734" cy="3058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647"/>
            <a:ext cx="4302413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75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1853" y="6456647"/>
            <a:ext cx="4302412" cy="33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428" tIns="46214" rIns="92428" bIns="4621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631B56-44D8-42A4-9E11-673151F0A81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994833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2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zh-TW" dirty="0" err="1"/>
              <a:t>OpenStack</a:t>
            </a:r>
            <a:r>
              <a:rPr lang="zh-TW" altLang="zh-TW" dirty="0"/>
              <a:t>是一個</a:t>
            </a:r>
            <a:r>
              <a:rPr lang="zh-TW" altLang="zh-TW" strike="sngStrike" dirty="0"/>
              <a:t>美國國家航空暨太空總署和</a:t>
            </a:r>
            <a:r>
              <a:rPr lang="en-US" altLang="zh-TW" strike="sngStrike" dirty="0"/>
              <a:t>Rackspace</a:t>
            </a:r>
            <a:r>
              <a:rPr lang="zh-TW" altLang="zh-TW" strike="sngStrike" dirty="0"/>
              <a:t>合作研發的雲端運算‎軟體，以</a:t>
            </a:r>
            <a:r>
              <a:rPr lang="en-US" altLang="zh-TW" strike="sngStrike" dirty="0"/>
              <a:t>Apache</a:t>
            </a:r>
            <a:r>
              <a:rPr lang="zh-TW" altLang="zh-TW" strike="sngStrike" dirty="0"/>
              <a:t>許可證授權，並且是一個</a:t>
            </a:r>
            <a:r>
              <a:rPr lang="zh-TW" altLang="zh-TW" dirty="0"/>
              <a:t>自由軟體</a:t>
            </a:r>
            <a:r>
              <a:rPr lang="en-US" altLang="zh-TW" dirty="0"/>
              <a:t>(</a:t>
            </a:r>
            <a:r>
              <a:rPr lang="zh-TW" altLang="zh-TW" dirty="0"/>
              <a:t>開放原始碼</a:t>
            </a:r>
            <a:r>
              <a:rPr lang="en-US" altLang="zh-TW" dirty="0"/>
              <a:t>)</a:t>
            </a:r>
          </a:p>
          <a:p>
            <a:r>
              <a:rPr lang="zh-TW" altLang="en-US" dirty="0"/>
              <a:t>利用虛擬化的技術，讓使用者建立自己的作業系統，並安裝軟體。此圖為官網所提供的架構圖，其中有</a:t>
            </a:r>
            <a:r>
              <a:rPr lang="en-US" altLang="zh-TW" dirty="0"/>
              <a:t>compute node(</a:t>
            </a:r>
            <a:r>
              <a:rPr lang="zh-TW" altLang="en-US" dirty="0"/>
              <a:t>運算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network node(</a:t>
            </a:r>
            <a:r>
              <a:rPr lang="zh-TW" altLang="en-US" dirty="0"/>
              <a:t>網路</a:t>
            </a:r>
            <a:r>
              <a:rPr lang="en-US" altLang="zh-TW" dirty="0"/>
              <a:t>)</a:t>
            </a:r>
            <a:r>
              <a:rPr lang="zh-TW" altLang="en-US" dirty="0"/>
              <a:t>、</a:t>
            </a:r>
            <a:r>
              <a:rPr lang="en-US" altLang="zh-TW" dirty="0"/>
              <a:t>storage node(</a:t>
            </a:r>
            <a:r>
              <a:rPr lang="zh-TW" altLang="en-US" dirty="0"/>
              <a:t>儲存</a:t>
            </a:r>
            <a:r>
              <a:rPr lang="en-US" altLang="zh-TW" dirty="0"/>
              <a:t>)</a:t>
            </a:r>
            <a:r>
              <a:rPr lang="zh-TW" altLang="en-US" dirty="0"/>
              <a:t>三個節點。使用者透過</a:t>
            </a:r>
            <a:r>
              <a:rPr lang="en-US" altLang="zh-TW" dirty="0" err="1"/>
              <a:t>OpenStack</a:t>
            </a:r>
            <a:r>
              <a:rPr lang="en-US" altLang="zh-TW" dirty="0"/>
              <a:t> Dashboard</a:t>
            </a:r>
            <a:r>
              <a:rPr lang="zh-TW" altLang="en-US" dirty="0"/>
              <a:t>來操作。</a:t>
            </a:r>
            <a:endParaRPr lang="zh-TW" altLang="zh-TW" dirty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3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稍後建立虛擬機時會使用到</a:t>
            </a:r>
            <a:r>
              <a:rPr lang="en-US" altLang="zh-TW" sz="800" dirty="0" err="1"/>
              <a:t>ssh</a:t>
            </a:r>
            <a:r>
              <a:rPr lang="en-US" altLang="zh-TW" sz="800" dirty="0"/>
              <a:t> key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請選擇</a:t>
            </a:r>
            <a:r>
              <a:rPr lang="en-US" altLang="zh-TW" sz="800" dirty="0"/>
              <a:t>ubuntu14.04 </a:t>
            </a:r>
            <a:r>
              <a:rPr lang="zh-TW" altLang="en-US" sz="800" dirty="0"/>
              <a:t>後面使用</a:t>
            </a:r>
            <a:r>
              <a:rPr lang="en-US" altLang="zh-TW" sz="800" dirty="0"/>
              <a:t>API</a:t>
            </a:r>
            <a:r>
              <a:rPr lang="zh-TW" altLang="en-US" sz="800" dirty="0"/>
              <a:t>要在</a:t>
            </a:r>
            <a:r>
              <a:rPr lang="en-US" altLang="zh-TW" sz="800" dirty="0"/>
              <a:t>ubuntu14.04</a:t>
            </a:r>
            <a:r>
              <a:rPr lang="zh-TW" altLang="en-US" sz="800" dirty="0"/>
              <a:t>的虛擬機去下指令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安全性群組，預設</a:t>
            </a:r>
            <a:r>
              <a:rPr lang="en-US" altLang="zh-TW" sz="800" dirty="0"/>
              <a:t>default</a:t>
            </a:r>
            <a:r>
              <a:rPr lang="zh-TW" altLang="en-US" sz="800" dirty="0"/>
              <a:t>，此為防火牆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defTabSz="924276">
              <a:defRPr/>
            </a:pPr>
            <a:endParaRPr lang="en-US" altLang="zh-TW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4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允許</a:t>
            </a:r>
            <a:r>
              <a:rPr lang="en-US" altLang="zh-TW" sz="800" dirty="0" err="1"/>
              <a:t>ssh</a:t>
            </a:r>
            <a:r>
              <a:rPr lang="zh-TW" altLang="en-US" sz="800" dirty="0"/>
              <a:t> </a:t>
            </a:r>
            <a:r>
              <a:rPr lang="en-US" altLang="zh-TW" sz="800" dirty="0"/>
              <a:t>22port</a:t>
            </a:r>
            <a:r>
              <a:rPr lang="zh-TW" altLang="en-US" sz="800" dirty="0"/>
              <a:t>與</a:t>
            </a:r>
            <a:r>
              <a:rPr lang="en-US" altLang="zh-TW" sz="800" dirty="0"/>
              <a:t>RDP</a:t>
            </a:r>
            <a:r>
              <a:rPr lang="zh-TW" altLang="en-US" sz="800" dirty="0"/>
              <a:t> </a:t>
            </a:r>
            <a:r>
              <a:rPr lang="en-US" altLang="zh-TW" sz="800" dirty="0"/>
              <a:t>3389port</a:t>
            </a:r>
            <a:r>
              <a:rPr lang="zh-TW" altLang="en-US" sz="800" dirty="0"/>
              <a:t>此為</a:t>
            </a:r>
            <a:r>
              <a:rPr lang="en-US" altLang="zh-TW" sz="800" dirty="0"/>
              <a:t>windows</a:t>
            </a:r>
            <a:r>
              <a:rPr lang="zh-TW" altLang="en-US" sz="800" dirty="0"/>
              <a:t>遠端桌面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儲存空間類似隨身碟功用，可掛載到不同虛擬機上使用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zh-TW" altLang="en-US" dirty="0" smtClean="0"/>
              <a:t>登入</a:t>
            </a:r>
            <a:r>
              <a:rPr lang="en-US" altLang="zh-TW" dirty="0"/>
              <a:t>Dashboard</a:t>
            </a:r>
            <a:r>
              <a:rPr lang="zh-TW" altLang="en-US" dirty="0"/>
              <a:t>，建立內網，建立</a:t>
            </a:r>
            <a:r>
              <a:rPr lang="en-US" altLang="zh-TW" dirty="0"/>
              <a:t>router</a:t>
            </a:r>
            <a:r>
              <a:rPr lang="zh-TW" altLang="en-US" dirty="0"/>
              <a:t>，透過</a:t>
            </a:r>
            <a:r>
              <a:rPr lang="en-US" altLang="zh-TW" dirty="0"/>
              <a:t>router</a:t>
            </a:r>
            <a:r>
              <a:rPr lang="zh-TW" altLang="en-US" dirty="0"/>
              <a:t>連接內網與外網，用</a:t>
            </a:r>
            <a:r>
              <a:rPr lang="en-US" altLang="zh-TW" dirty="0"/>
              <a:t>putty</a:t>
            </a:r>
            <a:r>
              <a:rPr lang="zh-TW" altLang="en-US" dirty="0"/>
              <a:t>連進</a:t>
            </a:r>
            <a:r>
              <a:rPr lang="en-US" altLang="zh-TW" dirty="0" err="1"/>
              <a:t>sparc</a:t>
            </a:r>
            <a:r>
              <a:rPr lang="zh-TW" altLang="en-US" dirty="0"/>
              <a:t>主機產生</a:t>
            </a:r>
            <a:r>
              <a:rPr lang="en-US" altLang="zh-TW" dirty="0" err="1"/>
              <a:t>ssh</a:t>
            </a:r>
            <a:r>
              <a:rPr lang="en-US" altLang="zh-TW" dirty="0"/>
              <a:t> key</a:t>
            </a:r>
            <a:r>
              <a:rPr lang="zh-TW" altLang="en-US" dirty="0"/>
              <a:t>，新增虛擬機</a:t>
            </a:r>
            <a:endParaRPr lang="zh-TW" altLang="en-US" dirty="0" smtClean="0"/>
          </a:p>
        </p:txBody>
      </p:sp>
      <p:sp>
        <p:nvSpPr>
          <p:cNvPr id="10244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50974" indent="-288836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55344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17482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79620" indent="-231069" algn="l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41758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3003895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66033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928171" indent="-23106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E579862-F823-42B4-A623-9969E25192EC}" type="slidenum">
              <a:rPr lang="en-US" altLang="zh-TW" smtClean="0"/>
              <a:pPr algn="r" eaLnBrk="1" hangingPunct="1">
                <a:spcBef>
                  <a:spcPct val="0"/>
                </a:spcBef>
              </a:pPr>
              <a:t>5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請輸入剛剛取得的</a:t>
            </a:r>
            <a:r>
              <a:rPr lang="en-US" altLang="zh-TW" sz="800" dirty="0"/>
              <a:t>IP</a:t>
            </a:r>
            <a:r>
              <a:rPr lang="zh-TW" altLang="en-US" sz="800" dirty="0"/>
              <a:t>。已成功連線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補充說明：</a:t>
            </a:r>
            <a:r>
              <a:rPr lang="en-US" altLang="zh-TW" sz="800" dirty="0" err="1"/>
              <a:t>ubuntu</a:t>
            </a:r>
            <a:r>
              <a:rPr lang="zh-TW" altLang="en-US" sz="800" dirty="0"/>
              <a:t>映像檔</a:t>
            </a:r>
            <a:endParaRPr lang="en-US" altLang="zh-TW" sz="800" dirty="0"/>
          </a:p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登入帳號密碼皆預設為各位的</a:t>
            </a:r>
            <a:r>
              <a:rPr lang="en-US" altLang="zh-TW" sz="800" dirty="0"/>
              <a:t>center</a:t>
            </a:r>
            <a:r>
              <a:rPr lang="zh-TW" altLang="en-US" sz="800" dirty="0"/>
              <a:t>帳號，登入後畫面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r>
              <a:rPr lang="zh-TW" altLang="en-US" sz="800" dirty="0"/>
              <a:t>主要功能列在左邊的選單</a:t>
            </a: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4276">
              <a:defRPr/>
            </a:pPr>
            <a:endParaRPr lang="en-US" altLang="zh-TW" sz="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631B56-44D8-42A4-9E11-673151F0A815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49523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/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l" eaLnBrk="1" hangingPunct="1">
              <a:defRPr/>
            </a:pPr>
            <a:fld id="{3050F923-A752-49E7-955A-8576AA0F4323}" type="datetime1">
              <a:rPr kumimoji="0" lang="zh-TW" altLang="en-US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l" eaLnBrk="1" hangingPunct="1">
                <a:defRPr/>
              </a:pPr>
              <a:t>2014/12/15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r" eaLnBrk="1" hangingPunct="1">
              <a:defRPr/>
            </a:pPr>
            <a:fld id="{E3922F25-A19A-47B8-B2CA-DDB3D812F7BB}" type="slidenum">
              <a:rPr kumimoji="0" lang="en-US" altLang="zh-TW" sz="1300" b="1" smtClean="0">
                <a:solidFill>
                  <a:srgbClr val="003399"/>
                </a:solidFill>
                <a:latin typeface="Tahoma" pitchFamily="34" charset="0"/>
                <a:ea typeface="標楷體" pitchFamily="65" charset="-120"/>
              </a:rPr>
              <a:pPr algn="r" eaLnBrk="1" hangingPunct="1">
                <a:defRPr/>
              </a:pPr>
              <a:t>‹#›</a:t>
            </a:fld>
            <a:endParaRPr kumimoji="0" lang="en-US" altLang="zh-TW" sz="1300" b="1" smtClean="0">
              <a:solidFill>
                <a:srgbClr val="003399"/>
              </a:solidFill>
              <a:latin typeface="Tahoma" pitchFamily="34" charset="0"/>
              <a:ea typeface="標楷體" pitchFamily="65" charset="-120"/>
            </a:endParaRPr>
          </a:p>
        </p:txBody>
      </p:sp>
      <p:pic>
        <p:nvPicPr>
          <p:cNvPr id="6" name="Picture 26" descr="中心logo"/>
          <p:cNvPicPr>
            <a:picLocks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836613"/>
            <a:ext cx="2879725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51163" y="1720850"/>
            <a:ext cx="6110287" cy="1171575"/>
          </a:xfrm>
        </p:spPr>
        <p:txBody>
          <a:bodyPr/>
          <a:lstStyle>
            <a:lvl1pPr>
              <a:defRPr sz="4400"/>
            </a:lvl1pPr>
          </a:lstStyle>
          <a:p>
            <a:pPr lvl="0"/>
            <a:r>
              <a:rPr lang="zh-TW" altLang="en-US" noProof="0" smtClean="0"/>
              <a:t>按一下以編輯母片標題樣式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4638" y="3167063"/>
            <a:ext cx="6178550" cy="827087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zh-TW" altLang="en-US" noProof="0" smtClean="0"/>
              <a:t>按一下以編輯母片副標題樣式</a:t>
            </a:r>
          </a:p>
        </p:txBody>
      </p:sp>
    </p:spTree>
    <p:extLst>
      <p:ext uri="{BB962C8B-B14F-4D97-AF65-F5344CB8AC3E}">
        <p14:creationId xmlns:p14="http://schemas.microsoft.com/office/powerpoint/2010/main" val="1820366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2BDA3-DE27-4C18-ADE7-0AD1772AA1A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1D868-7B07-444F-8682-979C4F4A523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3845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83425" y="260350"/>
            <a:ext cx="2060575" cy="583565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6030912" cy="583565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03AB0-BACC-4B3B-8A7A-726D9C603D79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E22D8-A1BB-4C97-BA76-F3AADD963A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15035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900113" y="260350"/>
            <a:ext cx="8243887" cy="583565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18660-A773-4656-9AEF-2ED54D6FB80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A6FF1-E81E-4680-95DC-9B92AE60403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09753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ACE273-DB37-4C73-AC59-F15E4CA807A3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F6313-CC27-423F-94E9-2CFDF06D1B9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15489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E85DA-9280-48CE-88C2-11AA88C601FD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4D09F-17DA-4E50-93E1-B991F7B16EC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1115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00113" y="1484313"/>
            <a:ext cx="3811587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64100" y="1484313"/>
            <a:ext cx="3811588" cy="46116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634D7-03C5-4A9A-B36A-16C600E16BFA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228A21-4354-44C1-8D5F-0D0BB2405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43244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B0DA7-780A-4D18-9C9F-13DF482F7221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EFECD-2972-4A53-AFA8-F7EA60C19AC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5646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8B54C-C258-4047-A197-DC51FFB23DAC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6FD0F-1397-41D3-A2B7-1BD7BFDE325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8560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3F139F-4272-4E1D-B0B4-474332E0558A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4CA56-BDDD-4187-BD5C-4080AF238FC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18910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CDDFE-7FB1-43FE-B946-C604B604B84F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D93AF-E447-4749-A131-49E8DE7CD9F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6744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6E749C-1A09-4B54-95AB-5F60DD68919E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640FD-E9E7-4F11-A0FD-1E82A09E416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6565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260350"/>
            <a:ext cx="7551737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1484313"/>
            <a:ext cx="7775575" cy="461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850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l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5DEB5E9D-CD4D-452F-8385-101B2F50DD13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j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48488" y="657225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kumimoji="0" sz="1300" b="1">
                <a:solidFill>
                  <a:srgbClr val="003399"/>
                </a:solidFill>
                <a:latin typeface="+mj-lt"/>
                <a:ea typeface="+mn-ea"/>
              </a:defRPr>
            </a:lvl1pPr>
          </a:lstStyle>
          <a:p>
            <a:pPr>
              <a:defRPr/>
            </a:pPr>
            <a:fld id="{D322CAAB-0CDF-4F90-A508-0984B3B7806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568450" y="6642100"/>
            <a:ext cx="6604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kumimoji="0" lang="en-US" altLang="zh-TW" sz="1200" b="1" dirty="0" smtClean="0">
                <a:solidFill>
                  <a:srgbClr val="003399"/>
                </a:solidFill>
              </a:rPr>
              <a:t>©2014 Jing-Yi Lee, Computer Center, National Central University.</a:t>
            </a:r>
          </a:p>
        </p:txBody>
      </p:sp>
      <p:sp>
        <p:nvSpPr>
          <p:cNvPr id="1032" name="WordArt 8"/>
          <p:cNvSpPr>
            <a:spLocks noChangeArrowheads="1" noChangeShapeType="1" noTextEdit="1"/>
          </p:cNvSpPr>
          <p:nvPr/>
        </p:nvSpPr>
        <p:spPr bwMode="auto">
          <a:xfrm>
            <a:off x="323850" y="404813"/>
            <a:ext cx="660400" cy="2159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306"/>
              </a:avLst>
            </a:prstTxWarp>
          </a:bodyPr>
          <a:lstStyle/>
          <a:p>
            <a:r>
              <a:rPr lang="en-US" altLang="zh-TW" sz="1200" b="1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4646C2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ahoma"/>
                <a:ea typeface="Tahoma"/>
                <a:cs typeface="Tahoma"/>
              </a:rPr>
              <a:t>NCU/SRC</a:t>
            </a:r>
            <a:endParaRPr lang="zh-TW" altLang="en-US" sz="1200" b="1" kern="1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rgbClr val="4646C2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ahoma"/>
              <a:cs typeface="Tahoma"/>
            </a:endParaRPr>
          </a:p>
        </p:txBody>
      </p:sp>
      <p:pic>
        <p:nvPicPr>
          <p:cNvPr id="1033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766762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4" descr="中心logo"/>
          <p:cNvPicPr>
            <a:picLocks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 b="1">
          <a:solidFill>
            <a:srgbClr val="003399"/>
          </a:solidFill>
          <a:latin typeface="Tahoma" pitchFamily="34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q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rgbClr val="555DAB"/>
        </a:buClr>
        <a:buFont typeface="Wingdings" pitchFamily="2" charset="2"/>
        <a:buChar char="Ø"/>
        <a:defRPr kumimoji="1"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7.183/horizon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he.earth.li/~sgtatham/putty/latest/x86/putty.exe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140.115.196.1/horizon/" TargetMode="External"/><Relationship Id="rId7" Type="http://schemas.openxmlformats.org/officeDocument/2006/relationships/hyperlink" Target="http://wiki.cc.ncu.edu.tw/wiki/Virtual_setting" TargetMode="External"/><Relationship Id="rId2" Type="http://schemas.openxmlformats.org/officeDocument/2006/relationships/hyperlink" Target="https://140.115.17.183/horizon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he.earth.li/~sgtatham/putty/latest/x86/putty.exe" TargetMode="External"/><Relationship Id="rId5" Type="http://schemas.openxmlformats.org/officeDocument/2006/relationships/hyperlink" Target="http://docs.openstack.org/icehouse/install-guide/install/apt/content/ch_overview.html" TargetMode="External"/><Relationship Id="rId4" Type="http://schemas.openxmlformats.org/officeDocument/2006/relationships/hyperlink" Target="http://www.openstack.org/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771775" y="1916832"/>
            <a:ext cx="6373813" cy="1420118"/>
          </a:xfrm>
        </p:spPr>
        <p:txBody>
          <a:bodyPr/>
          <a:lstStyle/>
          <a:p>
            <a:pPr algn="ctr" eaLnBrk="1" hangingPunct="1"/>
            <a:r>
              <a:rPr lang="en-US" altLang="zh-TW" dirty="0" err="1" smtClean="0"/>
              <a:t>OpenStack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雲端</a:t>
            </a:r>
            <a:r>
              <a:rPr lang="zh-TW" altLang="en-US" dirty="0"/>
              <a:t>虛擬</a:t>
            </a:r>
            <a:r>
              <a:rPr lang="zh-TW" altLang="en-US" dirty="0" smtClean="0"/>
              <a:t>主機服務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介紹</a:t>
            </a:r>
            <a:r>
              <a:rPr lang="zh-TW" altLang="en-US" dirty="0"/>
              <a:t>與操作</a:t>
            </a:r>
            <a:r>
              <a:rPr lang="zh-TW" altLang="en-US" sz="4000" dirty="0" smtClean="0"/>
              <a:t/>
            </a:r>
            <a:br>
              <a:rPr lang="zh-TW" altLang="en-US" sz="4000" dirty="0" smtClean="0"/>
            </a:br>
            <a:endParaRPr lang="zh-TW" altLang="en-US" sz="4000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771775" y="3860800"/>
            <a:ext cx="6178550" cy="8270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zh-TW" altLang="en-US" dirty="0" smtClean="0"/>
              <a:t>李靜怡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dirty="0" smtClean="0"/>
              <a:t>103.12.16</a:t>
            </a:r>
            <a:endParaRPr lang="zh-TW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設定子網路名稱、網路位址</a:t>
            </a:r>
            <a:r>
              <a:rPr lang="en-US" altLang="zh-TW" dirty="0" smtClean="0"/>
              <a:t>(private </a:t>
            </a:r>
            <a:r>
              <a:rPr lang="en-US" altLang="zh-TW" dirty="0" err="1" smtClean="0"/>
              <a:t>ip</a:t>
            </a:r>
            <a:r>
              <a:rPr lang="en-US" altLang="zh-TW" dirty="0" smtClean="0"/>
              <a:t>)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private </a:t>
            </a:r>
            <a:r>
              <a:rPr lang="en-US" altLang="zh-TW" sz="1400" dirty="0" err="1"/>
              <a:t>ip</a:t>
            </a:r>
            <a:r>
              <a:rPr lang="zh-TW" altLang="zh-TW" sz="1400" dirty="0"/>
              <a:t>範圍：</a:t>
            </a:r>
          </a:p>
          <a:p>
            <a:pPr marL="0" indent="0">
              <a:buNone/>
            </a:pPr>
            <a:r>
              <a:rPr lang="en-US" altLang="zh-TW" sz="1400" dirty="0"/>
              <a:t>					</a:t>
            </a:r>
            <a:r>
              <a:rPr lang="zh-TW" altLang="en-US" sz="1400" dirty="0"/>
              <a:t>　　　 </a:t>
            </a:r>
            <a:r>
              <a:rPr lang="en-US" altLang="zh-TW" sz="1400" dirty="0" smtClean="0"/>
              <a:t>1.A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10.0.0.0/8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</a:t>
            </a:r>
            <a:r>
              <a:rPr lang="en-US" altLang="zh-TW" sz="1200" dirty="0"/>
              <a:t>10.0.0.1~10.255.255.254)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2.B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172.16.0.0/12</a:t>
            </a:r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/>
              <a:t>　</a:t>
            </a:r>
            <a:r>
              <a:rPr lang="zh-TW" altLang="en-US" sz="1200" dirty="0" smtClean="0"/>
              <a:t>　　　　</a:t>
            </a:r>
            <a:r>
              <a:rPr lang="en-US" altLang="zh-TW" sz="1200" dirty="0" smtClean="0"/>
              <a:t>(172.16.0.1~172.31.255.254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marL="0" indent="0">
              <a:buNone/>
            </a:pPr>
            <a:r>
              <a:rPr lang="en-US" altLang="zh-TW" sz="1200" dirty="0" smtClean="0"/>
              <a:t>					</a:t>
            </a:r>
            <a:r>
              <a:rPr lang="zh-TW" altLang="en-US" sz="1200" dirty="0" smtClean="0"/>
              <a:t>　　　　</a:t>
            </a:r>
            <a:r>
              <a:rPr lang="en-US" altLang="zh-TW" sz="1400" dirty="0" smtClean="0"/>
              <a:t>3.C </a:t>
            </a:r>
            <a:r>
              <a:rPr lang="en-US" altLang="zh-TW" sz="1400" dirty="0"/>
              <a:t>class</a:t>
            </a:r>
            <a:r>
              <a:rPr lang="zh-TW" altLang="zh-TW" sz="1400" dirty="0"/>
              <a:t>：</a:t>
            </a:r>
            <a:r>
              <a:rPr lang="en-US" altLang="zh-TW" sz="1400" dirty="0" smtClean="0"/>
              <a:t>192.168.0.0/16</a:t>
            </a:r>
          </a:p>
          <a:p>
            <a:pPr marL="0" indent="0">
              <a:buNone/>
            </a:pPr>
            <a:r>
              <a:rPr lang="en-US" altLang="zh-TW" sz="1200" dirty="0"/>
              <a:t>	</a:t>
            </a:r>
            <a:r>
              <a:rPr lang="en-US" altLang="zh-TW" sz="1200" dirty="0" smtClean="0"/>
              <a:t>				</a:t>
            </a:r>
            <a:r>
              <a:rPr lang="zh-TW" altLang="en-US" sz="1200" dirty="0" smtClean="0"/>
              <a:t>　　　　　</a:t>
            </a:r>
            <a:r>
              <a:rPr lang="en-US" altLang="zh-TW" sz="1200" dirty="0" smtClean="0"/>
              <a:t>(192.168.0.1~192.168.255.254</a:t>
            </a:r>
            <a:r>
              <a:rPr lang="en-US" altLang="zh-TW" sz="1200" dirty="0"/>
              <a:t>)</a:t>
            </a:r>
            <a:endParaRPr lang="zh-TW" altLang="zh-TW" sz="1200" dirty="0"/>
          </a:p>
          <a:p>
            <a:pPr eaLnBrk="1" hangingPunct="1"/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5014913" cy="410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4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zh-TW" dirty="0"/>
              <a:t>設定</a:t>
            </a:r>
            <a:r>
              <a:rPr lang="en-US" altLang="zh-TW" dirty="0"/>
              <a:t>DNS</a:t>
            </a:r>
            <a:r>
              <a:rPr lang="zh-TW" altLang="zh-TW" dirty="0"/>
              <a:t>名稱</a:t>
            </a:r>
            <a:r>
              <a:rPr lang="zh-TW" altLang="zh-TW" dirty="0" smtClean="0"/>
              <a:t>伺服器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</a:t>
            </a:r>
            <a:r>
              <a:rPr lang="en-US" altLang="zh-TW" dirty="0" smtClean="0"/>
              <a:t>			</a:t>
            </a:r>
            <a:r>
              <a:rPr lang="en-US" altLang="zh-TW" dirty="0"/>
              <a:t>	</a:t>
            </a:r>
            <a:r>
              <a:rPr lang="en-US" altLang="zh-TW" dirty="0" smtClean="0"/>
              <a:t>	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937" y="2060849"/>
            <a:ext cx="5014913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32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新增路由器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185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88425" y="2667000"/>
            <a:ext cx="73000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5737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3.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建立路由器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3.</a:t>
            </a:r>
            <a:r>
              <a:rPr lang="zh-TW" altLang="en-US" dirty="0">
                <a:latin typeface="+mn-lt"/>
              </a:rPr>
              <a:t>建立路由器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路由器名稱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037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7586810" y="3251076"/>
            <a:ext cx="504057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設定</a:t>
            </a:r>
            <a:r>
              <a:rPr lang="zh-TW" altLang="zh-TW" dirty="0"/>
              <a:t>閘道</a:t>
            </a:r>
            <a:r>
              <a:rPr lang="en-US" altLang="zh-TW" dirty="0"/>
              <a:t>(</a:t>
            </a:r>
            <a:r>
              <a:rPr lang="zh-TW" altLang="zh-TW" dirty="0"/>
              <a:t>即設定對外網路</a:t>
            </a:r>
            <a:r>
              <a:rPr lang="en-US" altLang="zh-TW" dirty="0" smtClean="0"/>
              <a:t>)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0259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3"/>
            <a:ext cx="668655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對外網路</a:t>
            </a:r>
            <a:r>
              <a:rPr lang="zh-TW" altLang="en-US" dirty="0" smtClean="0"/>
              <a:t>，選擇</a:t>
            </a:r>
            <a:r>
              <a:rPr lang="en-US" altLang="zh-TW" dirty="0" smtClean="0"/>
              <a:t>cloud-net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4175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點</a:t>
            </a:r>
            <a:r>
              <a:rPr lang="en-US" altLang="zh-TW" dirty="0" smtClean="0"/>
              <a:t>router</a:t>
            </a:r>
            <a:r>
              <a:rPr lang="zh-TW" altLang="en-US" dirty="0" smtClean="0"/>
              <a:t>名稱進去</a:t>
            </a:r>
            <a:endParaRPr lang="zh-TW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2178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 bwMode="auto">
          <a:xfrm>
            <a:off x="3808487" y="3260601"/>
            <a:ext cx="609972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12939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7465219" cy="3400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zh-TW" altLang="zh-TW" dirty="0"/>
              <a:t>網路卡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17</a:t>
            </a:fld>
            <a:endParaRPr lang="en-US" altLang="zh-TW"/>
          </a:p>
        </p:txBody>
      </p:sp>
      <p:sp>
        <p:nvSpPr>
          <p:cNvPr id="10" name="矩形 9"/>
          <p:cNvSpPr/>
          <p:nvPr/>
        </p:nvSpPr>
        <p:spPr bwMode="auto">
          <a:xfrm>
            <a:off x="8325940" y="4188693"/>
            <a:ext cx="710555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0028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選擇</a:t>
            </a:r>
            <a:r>
              <a:rPr lang="zh-TW" altLang="zh-TW" dirty="0"/>
              <a:t>稍早自行</a:t>
            </a:r>
            <a:r>
              <a:rPr lang="zh-TW" altLang="zh-TW" dirty="0" smtClean="0"/>
              <a:t>設定</a:t>
            </a:r>
            <a:r>
              <a:rPr lang="zh-TW" altLang="en-US" dirty="0" smtClean="0"/>
              <a:t>子</a:t>
            </a:r>
            <a:r>
              <a:rPr lang="zh-TW" altLang="zh-TW" dirty="0" smtClean="0"/>
              <a:t>網</a:t>
            </a:r>
            <a:r>
              <a:rPr lang="zh-TW" altLang="en-US" dirty="0" smtClean="0"/>
              <a:t>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18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66865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r="1072"/>
          <a:stretch/>
        </p:blipFill>
        <p:spPr bwMode="auto">
          <a:xfrm>
            <a:off x="1688505" y="2060674"/>
            <a:ext cx="661675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880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4.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連接內網與外網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4.</a:t>
            </a:r>
            <a:r>
              <a:rPr lang="zh-TW" altLang="en-US" dirty="0">
                <a:latin typeface="+mn-lt"/>
              </a:rPr>
              <a:t>連接內網與外網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查看網路拓樸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19</a:t>
            </a:fld>
            <a:endParaRPr lang="en-US" altLang="zh-TW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674"/>
            <a:ext cx="3293269" cy="4171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0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課程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9570953"/>
              </p:ext>
            </p:extLst>
          </p:nvPr>
        </p:nvGraphicFramePr>
        <p:xfrm>
          <a:off x="899592" y="1628800"/>
          <a:ext cx="7591563" cy="417646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2043112"/>
                <a:gridCol w="5548451"/>
              </a:tblGrid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時　間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3200" b="1" u="none" strike="noStrike" dirty="0" smtClean="0">
                          <a:effectLst/>
                        </a:rPr>
                        <a:t>內　容</a:t>
                      </a:r>
                      <a:endParaRPr lang="zh-TW" altLang="en-US" sz="3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 dirty="0">
                          <a:effectLst/>
                        </a:rPr>
                        <a:t>9:00~10:30</a:t>
                      </a:r>
                      <a:endParaRPr lang="en-US" altLang="zh-TW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Dashboard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10:30~10:50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2800" u="none" strike="noStrike" dirty="0" smtClean="0">
                          <a:effectLst/>
                        </a:rPr>
                        <a:t>休　息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4411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800" u="none" strike="noStrike">
                          <a:effectLst/>
                        </a:rPr>
                        <a:t>10:50~12:00</a:t>
                      </a:r>
                      <a:endParaRPr lang="en-US" altLang="zh-TW" sz="2800" b="0" i="0" u="none" strike="noStrike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u="none" strike="noStrike" dirty="0" err="1">
                          <a:effectLst/>
                        </a:rPr>
                        <a:t>OpenStack</a:t>
                      </a:r>
                      <a:r>
                        <a:rPr lang="en-US" sz="2800" u="none" strike="noStrike" dirty="0">
                          <a:effectLst/>
                        </a:rPr>
                        <a:t> API </a:t>
                      </a:r>
                      <a:r>
                        <a:rPr lang="zh-TW" altLang="en-US" sz="2800" u="none" strike="noStrike" dirty="0" smtClean="0">
                          <a:effectLst/>
                        </a:rPr>
                        <a:t>操作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97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err="1" smtClean="0"/>
              <a:t>PuTTY</a:t>
            </a:r>
            <a:r>
              <a:rPr lang="zh-TW" altLang="en-US" dirty="0" smtClean="0"/>
              <a:t>連線到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20</a:t>
            </a:fld>
            <a:endParaRPr lang="en-US" altLang="zh-TW"/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3015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14" y="2594992"/>
            <a:ext cx="44386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578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626"/>
          <a:stretch/>
        </p:blipFill>
        <p:spPr bwMode="auto">
          <a:xfrm>
            <a:off x="1691680" y="2060848"/>
            <a:ext cx="6929438" cy="2358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668344" cy="4611687"/>
          </a:xfrm>
        </p:spPr>
        <p:txBody>
          <a:bodyPr/>
          <a:lstStyle/>
          <a:p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指令為</a:t>
            </a:r>
            <a:r>
              <a:rPr lang="en-US" altLang="zh-TW" dirty="0" err="1" smtClean="0">
                <a:solidFill>
                  <a:srgbClr val="FF0000"/>
                </a:solidFill>
              </a:rPr>
              <a:t>ssh-keygen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sz="1400" dirty="0" smtClean="0"/>
              <a:t>Enter </a:t>
            </a:r>
            <a:r>
              <a:rPr lang="en-US" altLang="zh-TW" sz="1400" dirty="0"/>
              <a:t>file in which to save the key (/home0/cc/center65/.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): </a:t>
            </a:r>
            <a:r>
              <a:rPr lang="en-US" altLang="zh-TW" sz="1400" dirty="0" smtClean="0"/>
              <a:t/>
            </a:r>
            <a:br>
              <a:rPr lang="en-US" altLang="zh-TW" sz="1400" dirty="0" smtClean="0"/>
            </a:br>
            <a:r>
              <a:rPr lang="en-US" altLang="zh-TW" sz="1400" dirty="0" smtClean="0"/>
              <a:t>//</a:t>
            </a:r>
            <a:r>
              <a:rPr lang="zh-TW" altLang="en-US" sz="1400" dirty="0"/>
              <a:t>可幫</a:t>
            </a:r>
            <a:r>
              <a:rPr lang="en-US" altLang="zh-TW" sz="1400" dirty="0"/>
              <a:t>key</a:t>
            </a:r>
            <a:r>
              <a:rPr lang="zh-TW" altLang="en-US" sz="1400" dirty="0"/>
              <a:t>改名</a:t>
            </a:r>
            <a:r>
              <a:rPr lang="en-US" altLang="zh-TW" sz="1400" dirty="0"/>
              <a:t>(</a:t>
            </a:r>
            <a:r>
              <a:rPr lang="zh-TW" altLang="en-US" sz="1400" dirty="0"/>
              <a:t>不改明就直接按</a:t>
            </a:r>
            <a:r>
              <a:rPr lang="en-US" altLang="zh-TW" sz="1400" dirty="0" smtClean="0"/>
              <a:t>enter)</a:t>
            </a:r>
            <a:br>
              <a:rPr lang="en-US" altLang="zh-TW" sz="1400" dirty="0" smtClean="0"/>
            </a:br>
            <a:r>
              <a:rPr lang="en-US" altLang="zh-TW" sz="1400" dirty="0" smtClean="0"/>
              <a:t>Created </a:t>
            </a:r>
            <a:r>
              <a:rPr lang="en-US" altLang="zh-TW" sz="1400" dirty="0"/>
              <a:t>directory </a:t>
            </a:r>
            <a:r>
              <a:rPr lang="en-US" altLang="zh-TW" sz="1400" dirty="0" smtClean="0"/>
              <a:t>‘/</a:t>
            </a:r>
            <a:r>
              <a:rPr lang="en-US" altLang="zh-TW" sz="1400" dirty="0"/>
              <a:t>home0/cc/center65/.</a:t>
            </a:r>
            <a:r>
              <a:rPr lang="en-US" altLang="zh-TW" sz="1400" dirty="0" err="1" smtClean="0"/>
              <a:t>ssh</a:t>
            </a:r>
            <a:r>
              <a:rPr lang="en-US" altLang="zh-TW" sz="1400" dirty="0" smtClean="0"/>
              <a:t>’.</a:t>
            </a:r>
            <a:r>
              <a:rPr lang="zh-TW" altLang="en-US" sz="1400" dirty="0" smtClean="0"/>
              <a:t> </a:t>
            </a:r>
            <a:r>
              <a:rPr lang="en-US" altLang="zh-TW" sz="1400" dirty="0" smtClean="0"/>
              <a:t>//</a:t>
            </a:r>
            <a:r>
              <a:rPr lang="zh-TW" altLang="en-US" sz="1400" dirty="0" smtClean="0"/>
              <a:t>自動建立</a:t>
            </a:r>
            <a:r>
              <a:rPr lang="en-US" altLang="zh-TW" sz="1400" dirty="0" smtClean="0"/>
              <a:t>.</a:t>
            </a:r>
            <a:r>
              <a:rPr lang="en-US" altLang="zh-TW" sz="1400" dirty="0" err="1" smtClean="0"/>
              <a:t>ssh</a:t>
            </a:r>
            <a:r>
              <a:rPr lang="zh-TW" altLang="en-US" sz="1400" dirty="0" smtClean="0"/>
              <a:t>資料夾，產生的</a:t>
            </a:r>
            <a:r>
              <a:rPr lang="en-US" altLang="zh-TW" sz="1400" dirty="0" smtClean="0"/>
              <a:t>key</a:t>
            </a:r>
            <a:r>
              <a:rPr lang="zh-TW" altLang="en-US" sz="1400" dirty="0" smtClean="0"/>
              <a:t>放裡面</a:t>
            </a:r>
            <a:endParaRPr lang="en-US" altLang="zh-TW" sz="1400" dirty="0"/>
          </a:p>
          <a:p>
            <a:r>
              <a:rPr lang="en-US" altLang="zh-TW" sz="1400" dirty="0"/>
              <a:t>Enter passphrase (empty for no passphrase):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</a:t>
            </a:r>
          </a:p>
          <a:p>
            <a:r>
              <a:rPr lang="en-US" altLang="zh-TW" sz="1400" dirty="0"/>
              <a:t>Enter same passphrase again: //</a:t>
            </a:r>
            <a:r>
              <a:rPr lang="zh-TW" altLang="en-US" sz="1400" dirty="0"/>
              <a:t>不輸入密碼就直接按</a:t>
            </a:r>
            <a:r>
              <a:rPr lang="en-US" altLang="zh-TW" sz="1400" dirty="0"/>
              <a:t>enter(</a:t>
            </a:r>
            <a:r>
              <a:rPr lang="zh-TW" altLang="en-US" sz="1400" dirty="0"/>
              <a:t>二次確認</a:t>
            </a:r>
            <a:r>
              <a:rPr lang="en-US" altLang="zh-TW" sz="1400" dirty="0"/>
              <a:t>)</a:t>
            </a:r>
          </a:p>
          <a:p>
            <a:r>
              <a:rPr lang="en-US" altLang="zh-TW" sz="1400" dirty="0"/>
              <a:t>Your identification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</a:t>
            </a:r>
            <a:r>
              <a:rPr lang="en-US" altLang="zh-TW" sz="1400" dirty="0" err="1"/>
              <a:t>id_rsa</a:t>
            </a:r>
            <a:r>
              <a:rPr lang="en-US" altLang="zh-TW" sz="1400" dirty="0"/>
              <a:t>. //</a:t>
            </a:r>
            <a:r>
              <a:rPr lang="zh-TW" altLang="en-US" sz="1400" dirty="0"/>
              <a:t>私鑰</a:t>
            </a:r>
          </a:p>
          <a:p>
            <a:r>
              <a:rPr lang="en-US" altLang="zh-TW" sz="1400" dirty="0"/>
              <a:t>Your public key has been saved in /home0/cc/center65/.</a:t>
            </a:r>
            <a:r>
              <a:rPr lang="en-US" altLang="zh-TW" sz="1400" dirty="0" err="1"/>
              <a:t>ssh</a:t>
            </a:r>
            <a:r>
              <a:rPr lang="en-US" altLang="zh-TW" sz="1400" dirty="0"/>
              <a:t>/id_rsa.pub. //</a:t>
            </a:r>
            <a:r>
              <a:rPr lang="zh-TW" altLang="en-US" sz="1400" dirty="0"/>
              <a:t>公鑰</a:t>
            </a:r>
            <a:endParaRPr lang="en-US" altLang="zh-TW" sz="14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5.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產生</a:t>
            </a:r>
            <a:r>
              <a:rPr lang="en-US" altLang="zh-TW" dirty="0" err="1">
                <a:solidFill>
                  <a:schemeClr val="bg1">
                    <a:lumMod val="50000"/>
                  </a:schemeClr>
                </a:solidFill>
              </a:rPr>
              <a:t>ssh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5.</a:t>
            </a:r>
            <a:r>
              <a:rPr lang="zh-TW" altLang="en-US" dirty="0">
                <a:latin typeface="+mn-lt"/>
              </a:rPr>
              <a:t>產生</a:t>
            </a:r>
            <a:r>
              <a:rPr lang="en-US" altLang="zh-TW" dirty="0" err="1">
                <a:latin typeface="+mn-lt"/>
              </a:rPr>
              <a:t>ssh</a:t>
            </a:r>
            <a:r>
              <a:rPr lang="en-US" altLang="zh-TW" dirty="0">
                <a:latin typeface="+mn-lt"/>
              </a:rPr>
              <a:t> key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並複製，</a:t>
            </a: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cat .</a:t>
            </a:r>
            <a:r>
              <a:rPr lang="en-US" altLang="zh-TW" dirty="0" err="1" smtClean="0">
                <a:solidFill>
                  <a:srgbClr val="FF0000"/>
                </a:solidFill>
              </a:rPr>
              <a:t>ssh</a:t>
            </a:r>
            <a:r>
              <a:rPr lang="en-US" altLang="zh-TW" dirty="0" smtClean="0">
                <a:solidFill>
                  <a:srgbClr val="FF0000"/>
                </a:solidFill>
              </a:rPr>
              <a:t>/id_rsa.pub</a:t>
            </a:r>
          </a:p>
          <a:p>
            <a:endParaRPr lang="en-US" altLang="zh-TW" dirty="0">
              <a:solidFill>
                <a:srgbClr val="FF0000"/>
              </a:solidFill>
            </a:endParaRPr>
          </a:p>
          <a:p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en-US" altLang="zh-TW" dirty="0" err="1" smtClean="0"/>
              <a:t>PuTTY</a:t>
            </a:r>
            <a:r>
              <a:rPr lang="zh-TW" altLang="en-US" dirty="0" smtClean="0"/>
              <a:t>的複製方式，框起來即可</a:t>
            </a:r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22</a:t>
            </a:fld>
            <a:endParaRPr lang="en-US" altLang="zh-TW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00838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6700838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09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r>
              <a:rPr lang="zh-TW" altLang="zh-TW" dirty="0" smtClean="0"/>
              <a:t>發動</a:t>
            </a:r>
            <a:r>
              <a:rPr lang="zh-TW" altLang="en-US" dirty="0" smtClean="0"/>
              <a:t>執行</a:t>
            </a:r>
            <a:r>
              <a:rPr lang="zh-TW" altLang="zh-TW" dirty="0" smtClean="0"/>
              <a:t>實例</a:t>
            </a:r>
            <a:r>
              <a:rPr lang="en-US" altLang="zh-TW" dirty="0"/>
              <a:t>(</a:t>
            </a:r>
            <a:r>
              <a:rPr lang="zh-TW" altLang="zh-TW" dirty="0"/>
              <a:t>即為新增虛擬機</a:t>
            </a:r>
            <a:r>
              <a:rPr lang="en-US" altLang="zh-TW" dirty="0" smtClean="0"/>
              <a:t>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23</a:t>
            </a:fld>
            <a:endParaRPr lang="en-US" altLang="zh-TW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84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8306891" y="2670820"/>
            <a:ext cx="820020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328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設定名稱、樣板、映像檔</a:t>
            </a:r>
            <a:r>
              <a:rPr lang="en-US" altLang="zh-TW" dirty="0" smtClean="0"/>
              <a:t>ubuntu14.04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24</a:t>
            </a:fld>
            <a:endParaRPr lang="en-US" altLang="zh-TW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群組 2"/>
          <p:cNvGrpSpPr/>
          <p:nvPr/>
        </p:nvGrpSpPr>
        <p:grpSpPr>
          <a:xfrm>
            <a:off x="1807120" y="3529583"/>
            <a:ext cx="1468736" cy="2173585"/>
            <a:chOff x="1807120" y="3529583"/>
            <a:chExt cx="1468736" cy="2173585"/>
          </a:xfrm>
        </p:grpSpPr>
        <p:sp>
          <p:nvSpPr>
            <p:cNvPr id="10" name="矩形 9"/>
            <p:cNvSpPr/>
            <p:nvPr/>
          </p:nvSpPr>
          <p:spPr bwMode="auto">
            <a:xfrm>
              <a:off x="1807121" y="3529583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1" name="矩形 10"/>
            <p:cNvSpPr/>
            <p:nvPr/>
          </p:nvSpPr>
          <p:spPr bwMode="auto">
            <a:xfrm>
              <a:off x="1807121" y="4024314"/>
              <a:ext cx="60945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2" name="矩形 11"/>
            <p:cNvSpPr/>
            <p:nvPr/>
          </p:nvSpPr>
          <p:spPr bwMode="auto">
            <a:xfrm>
              <a:off x="1807120" y="5517232"/>
              <a:ext cx="1468736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4" name="矩形 13"/>
            <p:cNvSpPr/>
            <p:nvPr/>
          </p:nvSpPr>
          <p:spPr bwMode="auto">
            <a:xfrm>
              <a:off x="1823145" y="5013176"/>
              <a:ext cx="71834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071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存取權以及安全性，加入</a:t>
            </a:r>
            <a:r>
              <a:rPr lang="en-US" altLang="zh-TW" dirty="0" err="1" smtClean="0"/>
              <a:t>ssh</a:t>
            </a:r>
            <a:r>
              <a:rPr lang="en-US" altLang="zh-TW" dirty="0" smtClean="0"/>
              <a:t> key</a:t>
            </a:r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r>
              <a:rPr lang="zh-TW" altLang="en-US" dirty="0" smtClean="0"/>
              <a:t>安全性群組，預設</a:t>
            </a:r>
            <a:r>
              <a:rPr lang="en-US" altLang="zh-TW" dirty="0" smtClean="0"/>
              <a:t>default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821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zh-TW" altLang="en-US" dirty="0" smtClean="0"/>
              <a:t>名稱、貼上公鑰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614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0621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8064896" cy="5329063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網路連線，將自行設定的網路加入，發動</a:t>
            </a:r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/>
          </a:p>
          <a:p>
            <a:pPr eaLnBrk="1" hangingPunct="1"/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 eaLnBrk="1" hangingPunct="1">
              <a:buNone/>
            </a:pPr>
            <a:endParaRPr lang="en-US" altLang="zh-TW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7"/>
            <a:ext cx="6686550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6.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新增虛擬機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6.</a:t>
            </a:r>
            <a:r>
              <a:rPr lang="zh-TW" altLang="en-US" dirty="0">
                <a:latin typeface="+mn-lt"/>
              </a:rPr>
              <a:t>新增虛擬機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0517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聯結浮動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，為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機器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到虛擬機所需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29</a:t>
            </a:fld>
            <a:endParaRPr lang="en-US" altLang="zh-TW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40930" cy="226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58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介紹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eaLnBrk="1" hangingPunct="1"/>
            <a:r>
              <a:rPr lang="en-US" altLang="zh-TW" sz="3600" dirty="0" err="1" smtClean="0"/>
              <a:t>OpenStack</a:t>
            </a:r>
            <a:r>
              <a:rPr lang="zh-TW" altLang="en-US" sz="3600" dirty="0" smtClean="0"/>
              <a:t>雲端運算平台架構圖</a:t>
            </a:r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564904"/>
            <a:ext cx="7991475" cy="3867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278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30</a:t>
            </a:fld>
            <a:endParaRPr lang="en-US" altLang="zh-TW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59707"/>
            <a:ext cx="668655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按</a:t>
            </a:r>
            <a:r>
              <a:rPr lang="en-US" altLang="zh-TW" dirty="0" smtClean="0"/>
              <a:t>+</a:t>
            </a:r>
            <a:r>
              <a:rPr lang="zh-TW" altLang="en-US" dirty="0" smtClean="0"/>
              <a:t>號去取得</a:t>
            </a:r>
            <a:r>
              <a:rPr lang="en-US" altLang="zh-TW" dirty="0" smtClean="0"/>
              <a:t>IP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866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452360" cy="226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7.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取得</a:t>
            </a:r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7.</a:t>
            </a:r>
            <a:r>
              <a:rPr lang="zh-TW" altLang="en-US" dirty="0">
                <a:latin typeface="+mn-lt"/>
              </a:rPr>
              <a:t>取得</a:t>
            </a:r>
            <a:r>
              <a:rPr lang="en-US" altLang="zh-TW" dirty="0">
                <a:latin typeface="+mn-lt"/>
              </a:rPr>
              <a:t>IP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成功取得</a:t>
            </a:r>
            <a:r>
              <a:rPr lang="en-US" altLang="zh-TW" dirty="0" smtClean="0"/>
              <a:t>IP</a:t>
            </a:r>
            <a:r>
              <a:rPr lang="zh-TW" altLang="en-US" dirty="0" smtClean="0"/>
              <a:t>，本例為</a:t>
            </a:r>
            <a:r>
              <a:rPr lang="en-US" altLang="zh-TW" smtClean="0"/>
              <a:t>140.115.0.18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327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34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1936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6271617" y="3601591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4859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/>
          <p:cNvGrpSpPr/>
          <p:nvPr/>
        </p:nvGrpSpPr>
        <p:grpSpPr>
          <a:xfrm>
            <a:off x="1691680" y="2060848"/>
            <a:ext cx="6807994" cy="2843213"/>
            <a:chOff x="1691680" y="2060848"/>
            <a:chExt cx="6807994" cy="2843213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2060848"/>
              <a:ext cx="6807994" cy="28432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矩形 11"/>
            <p:cNvSpPr/>
            <p:nvPr/>
          </p:nvSpPr>
          <p:spPr bwMode="auto">
            <a:xfrm>
              <a:off x="7145237" y="2670820"/>
              <a:ext cx="627311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設定允許通過防火牆的</a:t>
            </a:r>
            <a:r>
              <a:rPr lang="en-US" altLang="zh-TW" dirty="0" smtClean="0"/>
              <a:t>port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5679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36</a:t>
            </a:fld>
            <a:endParaRPr lang="en-US" altLang="zh-TW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5014913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75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8.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設定防火牆</a:t>
            </a:r>
            <a:endParaRPr lang="en-US" altLang="zh-TW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 smtClean="0"/>
              <a:t>9.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8.</a:t>
            </a:r>
            <a:r>
              <a:rPr lang="zh-TW" altLang="en-US" dirty="0">
                <a:latin typeface="+mn-lt"/>
              </a:rPr>
              <a:t>設定防火牆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zh-TW" dirty="0" smtClean="0"/>
              <a:t>加入</a:t>
            </a:r>
            <a:r>
              <a:rPr lang="en-US" altLang="zh-TW" dirty="0" smtClean="0"/>
              <a:t>SSH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RDP</a:t>
            </a:r>
            <a:r>
              <a:rPr lang="zh-TW" altLang="zh-TW" dirty="0" smtClean="0"/>
              <a:t>規則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37</a:t>
            </a:fld>
            <a:endParaRPr lang="en-US" altLang="zh-TW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8"/>
            <a:ext cx="7000875" cy="3464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562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新增儲存空間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993731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 bwMode="auto">
          <a:xfrm>
            <a:off x="7760741" y="3016002"/>
            <a:ext cx="83418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081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014913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設定儲存空間名稱、大小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39</a:t>
            </a:fld>
            <a:endParaRPr lang="en-US" altLang="zh-TW"/>
          </a:p>
        </p:txBody>
      </p:sp>
      <p:grpSp>
        <p:nvGrpSpPr>
          <p:cNvPr id="2" name="群組 1"/>
          <p:cNvGrpSpPr/>
          <p:nvPr/>
        </p:nvGrpSpPr>
        <p:grpSpPr>
          <a:xfrm>
            <a:off x="1807122" y="2665487"/>
            <a:ext cx="417090" cy="1784970"/>
            <a:chOff x="1807122" y="2665487"/>
            <a:chExt cx="417090" cy="1784970"/>
          </a:xfrm>
        </p:grpSpPr>
        <p:sp>
          <p:nvSpPr>
            <p:cNvPr id="9" name="矩形 8"/>
            <p:cNvSpPr/>
            <p:nvPr/>
          </p:nvSpPr>
          <p:spPr bwMode="auto">
            <a:xfrm>
              <a:off x="1807122" y="2665487"/>
              <a:ext cx="417090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  <p:sp>
          <p:nvSpPr>
            <p:cNvPr id="10" name="矩形 9"/>
            <p:cNvSpPr/>
            <p:nvPr/>
          </p:nvSpPr>
          <p:spPr bwMode="auto">
            <a:xfrm>
              <a:off x="1822774" y="4264521"/>
              <a:ext cx="192893" cy="185936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1" lang="zh-TW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新細明體" pitchFamily="18" charset="-12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90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en-US" altLang="zh-TW" dirty="0" err="1" smtClean="0"/>
              <a:t>OpenStack</a:t>
            </a:r>
            <a:r>
              <a:rPr lang="zh-TW" altLang="en-US" dirty="0" smtClean="0"/>
              <a:t>操作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921947" cy="47879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練習網址：</a:t>
            </a:r>
            <a:r>
              <a:rPr lang="en-US" altLang="zh-TW" dirty="0" smtClean="0">
                <a:hlinkClick r:id="rId3"/>
              </a:rPr>
              <a:t>https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140.115.17.183/horizon/</a:t>
            </a:r>
            <a:r>
              <a:rPr lang="en-US" altLang="zh-TW" dirty="0">
                <a:hlinkClick r:id="rId3"/>
              </a:rPr>
              <a:t/>
            </a:r>
            <a:br>
              <a:rPr lang="en-US" altLang="zh-TW" dirty="0">
                <a:hlinkClick r:id="rId3"/>
              </a:rPr>
            </a:br>
            <a:r>
              <a:rPr lang="zh-TW" altLang="en-US" dirty="0" smtClean="0"/>
              <a:t>帳號</a:t>
            </a:r>
            <a:r>
              <a:rPr lang="en-US" altLang="zh-TW" dirty="0" smtClean="0"/>
              <a:t>/</a:t>
            </a:r>
            <a:r>
              <a:rPr lang="zh-TW" altLang="en-US" dirty="0" smtClean="0"/>
              <a:t>密碼：皆預設為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下載</a:t>
            </a:r>
            <a:r>
              <a:rPr lang="en-US" altLang="zh-TW" dirty="0" err="1"/>
              <a:t>PuTTY</a:t>
            </a:r>
            <a:r>
              <a:rPr lang="en-US" altLang="zh-TW" dirty="0"/>
              <a:t/>
            </a:r>
            <a:br>
              <a:rPr lang="en-US" altLang="zh-TW" dirty="0"/>
            </a:br>
            <a:r>
              <a:rPr lang="en-US" altLang="zh-TW" dirty="0">
                <a:hlinkClick r:id="rId4"/>
              </a:rPr>
              <a:t>http://the.earth.li/~</a:t>
            </a:r>
            <a:r>
              <a:rPr lang="en-US" altLang="zh-TW" dirty="0" smtClean="0">
                <a:hlinkClick r:id="rId4"/>
              </a:rPr>
              <a:t>sgtatham/putty/latest/x86/putty.exe</a:t>
            </a:r>
            <a:endParaRPr lang="en-US" altLang="zh-TW" dirty="0" smtClean="0"/>
          </a:p>
          <a:p>
            <a:pPr eaLnBrk="1" hangingPunct="1"/>
            <a:r>
              <a:rPr lang="zh-TW" altLang="en-US" dirty="0" smtClean="0"/>
              <a:t>使用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主機進行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連線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登入</a:t>
            </a:r>
            <a:r>
              <a:rPr lang="en-US" altLang="zh-TW" dirty="0" err="1" smtClean="0"/>
              <a:t>sparc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(</a:t>
            </a:r>
            <a:r>
              <a:rPr lang="zh-TW" altLang="en-US" dirty="0"/>
              <a:t>同</a:t>
            </a:r>
            <a:r>
              <a:rPr lang="en-US" altLang="zh-TW" dirty="0" smtClean="0"/>
              <a:t>center</a:t>
            </a:r>
            <a:r>
              <a:rPr lang="zh-TW" altLang="en-US" dirty="0" smtClean="0"/>
              <a:t>帳號與密碼</a:t>
            </a:r>
            <a:r>
              <a:rPr lang="en-US" altLang="zh-TW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4551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掛載儲存空間，更多→編輯附件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40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7092281" y="4040188"/>
            <a:ext cx="504056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404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41</a:t>
            </a:fld>
            <a:endParaRPr lang="en-US" altLang="zh-TW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5391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選擇要掛載儲存空間的虛擬機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 smtClean="0">
                <a:solidFill>
                  <a:schemeClr val="bg1">
                    <a:lumMod val="50000"/>
                  </a:schemeClr>
                </a:solidFill>
              </a:rPr>
              <a:t>9.</a:t>
            </a:r>
            <a:r>
              <a:rPr lang="zh-TW" altLang="en-US" dirty="0" smtClean="0">
                <a:solidFill>
                  <a:schemeClr val="bg1">
                    <a:lumMod val="50000"/>
                  </a:schemeClr>
                </a:solidFill>
              </a:rPr>
              <a:t>新增儲存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9.</a:t>
            </a:r>
            <a:r>
              <a:rPr lang="zh-TW" altLang="en-US" dirty="0">
                <a:latin typeface="+mn-lt"/>
              </a:rPr>
              <a:t>新</a:t>
            </a:r>
            <a:r>
              <a:rPr lang="zh-TW" altLang="en-US" dirty="0" smtClean="0">
                <a:latin typeface="+mn-lt"/>
              </a:rPr>
              <a:t>增儲存</a:t>
            </a:r>
            <a:r>
              <a:rPr lang="zh-TW" altLang="en-US" dirty="0">
                <a:latin typeface="+mn-lt"/>
              </a:rPr>
              <a:t>空間</a:t>
            </a:r>
            <a:endParaRPr lang="zh-TW" alt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42</a:t>
            </a:fld>
            <a:endParaRPr lang="en-US" altLang="zh-TW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000875" cy="2836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138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712268" cy="466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指令：</a:t>
            </a:r>
            <a:r>
              <a:rPr lang="en-US" altLang="zh-TW" dirty="0" err="1" smtClean="0"/>
              <a:t>ssh</a:t>
            </a:r>
            <a:r>
              <a:rPr lang="en-US" altLang="zh-TW" dirty="0"/>
              <a:t> </a:t>
            </a:r>
            <a:r>
              <a:rPr lang="en-US" altLang="zh-TW" dirty="0" smtClean="0"/>
              <a:t>ubuntu@</a:t>
            </a:r>
            <a:r>
              <a:rPr lang="en-US" altLang="zh-TW" dirty="0" smtClean="0">
                <a:solidFill>
                  <a:srgbClr val="FF0000"/>
                </a:solidFill>
              </a:rPr>
              <a:t>140.115.0.18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422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10.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進行遠端連線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10.</a:t>
            </a:r>
            <a:r>
              <a:rPr lang="zh-TW" altLang="en-US" dirty="0">
                <a:latin typeface="+mn-lt"/>
              </a:rPr>
              <a:t>進行遠端連線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補充說明：</a:t>
            </a:r>
            <a:endParaRPr lang="en-US" altLang="zh-TW" sz="1900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44</a:t>
            </a:fld>
            <a:endParaRPr lang="en-US" altLang="zh-TW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060849"/>
            <a:ext cx="3411855" cy="4406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032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查看掛載的儲存空間 </a:t>
            </a:r>
            <a:r>
              <a:rPr lang="en-US" altLang="zh-TW" dirty="0" smtClean="0">
                <a:solidFill>
                  <a:srgbClr val="FF0000"/>
                </a:solidFill>
              </a:rPr>
              <a:t>cat 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proc</a:t>
            </a:r>
            <a:r>
              <a:rPr lang="en-US" altLang="zh-TW" dirty="0" smtClean="0">
                <a:solidFill>
                  <a:srgbClr val="FF0000"/>
                </a:solidFill>
              </a:rPr>
              <a:t>/partitions</a:t>
            </a:r>
          </a:p>
          <a:p>
            <a:pPr marL="0" indent="0">
              <a:buNone/>
            </a:pP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>
                <a:solidFill>
                  <a:srgbClr val="FF0000"/>
                </a:solidFill>
              </a:rPr>
              <a:t/>
            </a:r>
            <a:br>
              <a:rPr lang="en-US" altLang="zh-TW" sz="1600" dirty="0">
                <a:solidFill>
                  <a:srgbClr val="FF0000"/>
                </a:solidFill>
              </a:rPr>
            </a:br>
            <a:r>
              <a:rPr lang="en-US" altLang="zh-TW" sz="1600" dirty="0" smtClean="0">
                <a:solidFill>
                  <a:srgbClr val="FF0000"/>
                </a:solidFill>
              </a:rPr>
              <a:t>	</a:t>
            </a:r>
            <a:r>
              <a:rPr lang="en-US" altLang="zh-TW" sz="1600" dirty="0">
                <a:solidFill>
                  <a:srgbClr val="FF0000"/>
                </a:solidFill>
              </a:rPr>
              <a:t>				</a:t>
            </a:r>
            <a:r>
              <a:rPr lang="en-US" altLang="zh-TW" sz="1600" dirty="0" err="1"/>
              <a:t>vdb</a:t>
            </a:r>
            <a:r>
              <a:rPr lang="zh-TW" altLang="en-US" sz="1600" dirty="0"/>
              <a:t>為剛剛掛載的空間</a:t>
            </a:r>
            <a:endParaRPr lang="en-US" altLang="zh-TW" sz="1600" dirty="0"/>
          </a:p>
          <a:p>
            <a:r>
              <a:rPr lang="zh-TW" altLang="en-US" dirty="0" smtClean="0"/>
              <a:t>切換</a:t>
            </a:r>
            <a:r>
              <a:rPr lang="zh-TW" altLang="en-US" dirty="0"/>
              <a:t>成</a:t>
            </a:r>
            <a:r>
              <a:rPr lang="en-US" altLang="zh-TW" dirty="0"/>
              <a:t>root</a:t>
            </a:r>
            <a:r>
              <a:rPr lang="zh-TW" altLang="en-US" dirty="0"/>
              <a:t>方式，輸入</a:t>
            </a:r>
            <a:r>
              <a:rPr lang="en-US" altLang="zh-TW" dirty="0" err="1">
                <a:solidFill>
                  <a:srgbClr val="FF0000"/>
                </a:solidFill>
              </a:rPr>
              <a:t>sudo</a:t>
            </a:r>
            <a:r>
              <a:rPr lang="en-US" altLang="zh-TW" dirty="0">
                <a:solidFill>
                  <a:srgbClr val="FF0000"/>
                </a:solidFill>
              </a:rPr>
              <a:t> -</a:t>
            </a:r>
            <a:r>
              <a:rPr lang="en-US" altLang="zh-TW" dirty="0" smtClean="0">
                <a:solidFill>
                  <a:srgbClr val="FF0000"/>
                </a:solidFill>
              </a:rPr>
              <a:t>s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格式化硬碟</a:t>
            </a:r>
            <a:r>
              <a:rPr lang="en-US" altLang="zh-TW" dirty="0" err="1">
                <a:solidFill>
                  <a:srgbClr val="FF0000"/>
                </a:solidFill>
              </a:rPr>
              <a:t>mkfs</a:t>
            </a:r>
            <a:r>
              <a:rPr lang="en-US" altLang="zh-TW" dirty="0">
                <a:solidFill>
                  <a:srgbClr val="FF0000"/>
                </a:solidFill>
              </a:rPr>
              <a:t> -t ext4 /</a:t>
            </a:r>
            <a:r>
              <a:rPr lang="en-US" altLang="zh-TW" dirty="0" err="1" smtClean="0">
                <a:solidFill>
                  <a:srgbClr val="FF0000"/>
                </a:solidFill>
              </a:rPr>
              <a:t>dev</a:t>
            </a:r>
            <a:r>
              <a:rPr lang="en-US" altLang="zh-TW" dirty="0" smtClean="0">
                <a:solidFill>
                  <a:srgbClr val="FF0000"/>
                </a:solidFill>
              </a:rPr>
              <a:t>/</a:t>
            </a:r>
            <a:r>
              <a:rPr lang="en-US" altLang="zh-TW" dirty="0" err="1" smtClean="0">
                <a:solidFill>
                  <a:srgbClr val="FF0000"/>
                </a:solidFill>
              </a:rPr>
              <a:t>vdb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掛載</a:t>
            </a:r>
            <a:r>
              <a:rPr lang="en-US" altLang="zh-TW" dirty="0">
                <a:solidFill>
                  <a:srgbClr val="FF0000"/>
                </a:solidFill>
              </a:rPr>
              <a:t>mount /</a:t>
            </a:r>
            <a:r>
              <a:rPr lang="en-US" altLang="zh-TW" dirty="0" err="1">
                <a:solidFill>
                  <a:srgbClr val="FF0000"/>
                </a:solidFill>
              </a:rPr>
              <a:t>dev</a:t>
            </a:r>
            <a:r>
              <a:rPr lang="en-US" altLang="zh-TW" dirty="0">
                <a:solidFill>
                  <a:srgbClr val="FF0000"/>
                </a:solidFill>
              </a:rPr>
              <a:t>/</a:t>
            </a:r>
            <a:r>
              <a:rPr lang="en-US" altLang="zh-TW" dirty="0" err="1">
                <a:solidFill>
                  <a:srgbClr val="FF0000"/>
                </a:solidFill>
              </a:rPr>
              <a:t>vdb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  <a:p>
            <a:r>
              <a:rPr lang="zh-TW" altLang="en-US" dirty="0"/>
              <a:t>查看掛載情況輸入</a:t>
            </a:r>
            <a:r>
              <a:rPr lang="en-US" altLang="zh-TW" dirty="0" err="1">
                <a:solidFill>
                  <a:srgbClr val="FF0000"/>
                </a:solidFill>
              </a:rPr>
              <a:t>df</a:t>
            </a:r>
            <a:r>
              <a:rPr lang="en-US" altLang="zh-TW" dirty="0">
                <a:solidFill>
                  <a:srgbClr val="FF0000"/>
                </a:solidFill>
              </a:rPr>
              <a:t> -h</a:t>
            </a:r>
            <a:r>
              <a:rPr lang="zh-TW" altLang="en-US" dirty="0"/>
              <a:t>，已掛載成功</a:t>
            </a:r>
            <a:endParaRPr lang="en-US" altLang="zh-TW" dirty="0"/>
          </a:p>
          <a:p>
            <a:endParaRPr lang="en-US" altLang="zh-TW" dirty="0" smtClean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45</a:t>
            </a:fld>
            <a:endParaRPr lang="en-US" altLang="zh-TW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1529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95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321594"/>
            <a:ext cx="5436394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62906"/>
            <a:ext cx="7488832" cy="4774406"/>
          </a:xfrm>
        </p:spPr>
        <p:txBody>
          <a:bodyPr/>
          <a:lstStyle/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0000"/>
                </a:solidFill>
              </a:rPr>
              <a:t>sudo</a:t>
            </a:r>
            <a:r>
              <a:rPr lang="en-US" altLang="zh-TW" sz="1300" dirty="0" smtClean="0">
                <a:solidFill>
                  <a:srgbClr val="FF0000"/>
                </a:solidFill>
              </a:rPr>
              <a:t> </a:t>
            </a:r>
            <a:r>
              <a:rPr lang="en-US" altLang="zh-TW" sz="1300" dirty="0">
                <a:solidFill>
                  <a:srgbClr val="FF0000"/>
                </a:solidFill>
              </a:rPr>
              <a:t>-</a:t>
            </a:r>
            <a:r>
              <a:rPr lang="en-US" altLang="zh-TW" sz="1300" dirty="0" smtClean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en-US" altLang="zh-TW" sz="1300" dirty="0" smtClean="0">
                <a:solidFill>
                  <a:srgbClr val="FF000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mkfs</a:t>
            </a:r>
            <a:r>
              <a:rPr lang="en-US" altLang="zh-TW" sz="1300" dirty="0" smtClean="0">
                <a:solidFill>
                  <a:srgbClr val="FFC000"/>
                </a:solidFill>
              </a:rPr>
              <a:t> -t ext4 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dev</a:t>
            </a:r>
            <a:r>
              <a:rPr lang="en-US" altLang="zh-TW" sz="1300" dirty="0" smtClean="0">
                <a:solidFill>
                  <a:srgbClr val="FFC000"/>
                </a:solidFill>
              </a:rPr>
              <a:t>/</a:t>
            </a:r>
            <a:r>
              <a:rPr lang="en-US" altLang="zh-TW" sz="1300" dirty="0" err="1" smtClean="0">
                <a:solidFill>
                  <a:srgbClr val="FFC000"/>
                </a:solidFill>
              </a:rPr>
              <a:t>vdb</a:t>
            </a:r>
            <a:endParaRPr lang="en-US" altLang="zh-TW" sz="13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6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altLang="zh-TW" sz="1300" dirty="0" smtClean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300" dirty="0">
                <a:solidFill>
                  <a:srgbClr val="FFFF00"/>
                </a:solidFill>
              </a:rPr>
              <a:t>	</a:t>
            </a:r>
            <a:r>
              <a:rPr lang="en-US" altLang="zh-TW" sz="1300" dirty="0" smtClean="0">
                <a:solidFill>
                  <a:srgbClr val="FFFF00"/>
                </a:solidFill>
              </a:rPr>
              <a:t>			mount 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dev</a:t>
            </a:r>
            <a:r>
              <a:rPr lang="en-US" altLang="zh-TW" sz="1300" dirty="0">
                <a:solidFill>
                  <a:srgbClr val="FFFF00"/>
                </a:solidFill>
              </a:rPr>
              <a:t>/</a:t>
            </a:r>
            <a:r>
              <a:rPr lang="en-US" altLang="zh-TW" sz="1300" dirty="0" err="1">
                <a:solidFill>
                  <a:srgbClr val="FFFF00"/>
                </a:solidFill>
              </a:rPr>
              <a:t>vdb</a:t>
            </a:r>
            <a:r>
              <a:rPr lang="en-US" altLang="zh-TW" sz="1300" dirty="0">
                <a:solidFill>
                  <a:srgbClr val="FFFF00"/>
                </a:solidFill>
              </a:rPr>
              <a:t> /</a:t>
            </a:r>
            <a:r>
              <a:rPr lang="en-US" altLang="zh-TW" sz="1300" dirty="0" err="1">
                <a:solidFill>
                  <a:srgbClr val="FFFF00"/>
                </a:solidFill>
              </a:rPr>
              <a:t>mnt</a:t>
            </a:r>
            <a:endParaRPr lang="en-US" altLang="zh-TW" sz="100" dirty="0">
              <a:solidFill>
                <a:srgbClr val="FFFF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TW" sz="100" dirty="0" smtClean="0">
                <a:solidFill>
                  <a:srgbClr val="92D050"/>
                </a:solidFill>
              </a:rPr>
              <a:t>				</a:t>
            </a:r>
            <a:r>
              <a:rPr lang="en-US" altLang="zh-TW" sz="1300" dirty="0" err="1" smtClean="0">
                <a:solidFill>
                  <a:srgbClr val="92D050"/>
                </a:solidFill>
              </a:rPr>
              <a:t>df</a:t>
            </a:r>
            <a:r>
              <a:rPr lang="en-US" altLang="zh-TW" sz="1300" dirty="0" smtClean="0">
                <a:solidFill>
                  <a:srgbClr val="92D050"/>
                </a:solidFill>
              </a:rPr>
              <a:t> </a:t>
            </a:r>
            <a:r>
              <a:rPr lang="en-US" altLang="zh-TW" sz="1300" dirty="0">
                <a:solidFill>
                  <a:srgbClr val="92D050"/>
                </a:solidFill>
              </a:rPr>
              <a:t>-</a:t>
            </a:r>
            <a:r>
              <a:rPr lang="en-US" altLang="zh-TW" sz="1300" dirty="0" smtClean="0">
                <a:solidFill>
                  <a:srgbClr val="92D050"/>
                </a:solidFill>
              </a:rPr>
              <a:t>h</a:t>
            </a:r>
            <a:endParaRPr lang="en-US" altLang="zh-TW" sz="1300" dirty="0">
              <a:solidFill>
                <a:srgbClr val="92D050"/>
              </a:solidFill>
            </a:endParaRP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卸除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請</a:t>
            </a:r>
            <a:r>
              <a:rPr lang="zh-TW" altLang="en-US" dirty="0"/>
              <a:t>先</a:t>
            </a:r>
            <a:r>
              <a:rPr lang="zh-TW" altLang="en-US" dirty="0" smtClean="0"/>
              <a:t>卸載，輸入</a:t>
            </a:r>
            <a:r>
              <a:rPr lang="en-US" altLang="zh-TW" dirty="0" err="1">
                <a:solidFill>
                  <a:srgbClr val="FF0000"/>
                </a:solidFill>
              </a:rPr>
              <a:t>umount</a:t>
            </a:r>
            <a:r>
              <a:rPr lang="en-US" altLang="zh-TW" dirty="0">
                <a:solidFill>
                  <a:srgbClr val="FF0000"/>
                </a:solidFill>
              </a:rPr>
              <a:t> /</a:t>
            </a:r>
            <a:r>
              <a:rPr lang="en-US" altLang="zh-TW" dirty="0" err="1">
                <a:solidFill>
                  <a:srgbClr val="FF0000"/>
                </a:solidFill>
              </a:rPr>
              <a:t>mnt</a:t>
            </a:r>
            <a:endParaRPr lang="en-US" altLang="zh-TW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47</a:t>
            </a:fld>
            <a:endParaRPr lang="en-US" altLang="zh-TW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244" y="2880916"/>
            <a:ext cx="724852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12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79506" cy="2828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899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11.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掛載儲存空間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dirty="0"/>
              <a:t>12.API</a:t>
            </a:r>
            <a:r>
              <a:rPr lang="zh-TW" altLang="en-US" dirty="0"/>
              <a:t>自動化指令</a:t>
            </a:r>
            <a:endParaRPr lang="en-US" altLang="zh-TW" dirty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11.</a:t>
            </a:r>
            <a:r>
              <a:rPr lang="zh-TW" altLang="en-US" dirty="0">
                <a:latin typeface="+mn-lt"/>
              </a:rPr>
              <a:t>掛載儲存空間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Dashboard</a:t>
            </a:r>
            <a:r>
              <a:rPr lang="zh-TW" altLang="en-US" dirty="0" smtClean="0"/>
              <a:t>卸除儲存空間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49</a:t>
            </a:fld>
            <a:endParaRPr lang="en-US" altLang="zh-TW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782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E5399ECC-AF80-4EFA-AD3C-ABB03F9F5C20}" type="datetime1">
              <a:rPr lang="zh-TW" altLang="en-US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CD24D-FA0A-46AF-81C8-D99CB2EA5FA7}" type="slidenum">
              <a:rPr lang="en-US" altLang="zh-TW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260350"/>
            <a:ext cx="7772400" cy="914400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操作步驟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1665288"/>
            <a:ext cx="7775575" cy="47879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zh-TW" dirty="0" smtClean="0"/>
              <a:t>1.</a:t>
            </a:r>
            <a:r>
              <a:rPr lang="zh-TW" altLang="en-US" dirty="0" smtClean="0"/>
              <a:t>使用者介面</a:t>
            </a:r>
            <a:r>
              <a:rPr lang="en-US" altLang="zh-TW" dirty="0"/>
              <a:t>		</a:t>
            </a:r>
            <a:r>
              <a:rPr lang="en-US" altLang="zh-TW" dirty="0" smtClean="0"/>
              <a:t> 7</a:t>
            </a:r>
            <a:r>
              <a:rPr lang="en-US" altLang="zh-TW" dirty="0"/>
              <a:t>.</a:t>
            </a:r>
            <a:r>
              <a:rPr lang="zh-TW" altLang="en-US" dirty="0"/>
              <a:t>取得</a:t>
            </a:r>
            <a:r>
              <a:rPr lang="en-US" altLang="zh-TW" dirty="0" smtClean="0"/>
              <a:t>IP</a:t>
            </a:r>
          </a:p>
          <a:p>
            <a:pPr marL="0" indent="0" eaLnBrk="1" hangingPunct="1">
              <a:buNone/>
            </a:pPr>
            <a:r>
              <a:rPr lang="en-US" altLang="zh-TW" dirty="0" smtClean="0"/>
              <a:t>2.</a:t>
            </a:r>
            <a:r>
              <a:rPr lang="zh-TW" altLang="en-US" dirty="0" smtClean="0"/>
              <a:t>建立網路</a:t>
            </a:r>
            <a:r>
              <a:rPr lang="en-US" altLang="zh-TW" dirty="0" smtClean="0"/>
              <a:t>(</a:t>
            </a:r>
            <a:r>
              <a:rPr lang="zh-TW" altLang="en-US" dirty="0" smtClean="0"/>
              <a:t>內網</a:t>
            </a:r>
            <a:r>
              <a:rPr lang="en-US" altLang="zh-TW" dirty="0" smtClean="0"/>
              <a:t>)</a:t>
            </a:r>
            <a:r>
              <a:rPr lang="en-US" altLang="zh-TW" dirty="0"/>
              <a:t>	</a:t>
            </a:r>
            <a:r>
              <a:rPr lang="en-US" altLang="zh-TW" dirty="0" smtClean="0"/>
              <a:t> 	 8</a:t>
            </a:r>
            <a:r>
              <a:rPr lang="en-US" altLang="zh-TW" dirty="0"/>
              <a:t>.</a:t>
            </a:r>
            <a:r>
              <a:rPr lang="zh-TW" altLang="en-US" dirty="0"/>
              <a:t>設定防火牆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3.</a:t>
            </a:r>
            <a:r>
              <a:rPr lang="zh-TW" altLang="en-US" dirty="0" smtClean="0"/>
              <a:t>建立路由器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 9</a:t>
            </a:r>
            <a:r>
              <a:rPr lang="en-US" altLang="zh-TW" dirty="0"/>
              <a:t>.</a:t>
            </a:r>
            <a:r>
              <a:rPr lang="zh-TW" altLang="en-US" dirty="0"/>
              <a:t>新增儲存空間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4.</a:t>
            </a:r>
            <a:r>
              <a:rPr lang="zh-TW" altLang="en-US" dirty="0" smtClean="0"/>
              <a:t>連接內網與外網</a:t>
            </a:r>
            <a:r>
              <a:rPr lang="en-US" altLang="zh-TW" dirty="0"/>
              <a:t>	</a:t>
            </a:r>
            <a:r>
              <a:rPr lang="en-US" altLang="zh-TW" dirty="0" smtClean="0"/>
              <a:t>10</a:t>
            </a:r>
            <a:r>
              <a:rPr lang="en-US" altLang="zh-TW" dirty="0"/>
              <a:t>.</a:t>
            </a:r>
            <a:r>
              <a:rPr lang="zh-TW" altLang="en-US" dirty="0"/>
              <a:t>進行遠端連線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5.</a:t>
            </a:r>
            <a:r>
              <a:rPr lang="zh-TW" altLang="en-US" dirty="0" smtClean="0"/>
              <a:t>產生</a:t>
            </a:r>
            <a:r>
              <a:rPr lang="en-US" altLang="zh-TW" dirty="0" err="1" smtClean="0"/>
              <a:t>ssh</a:t>
            </a:r>
            <a:r>
              <a:rPr lang="zh-TW" altLang="en-US" dirty="0" smtClean="0"/>
              <a:t> </a:t>
            </a:r>
            <a:r>
              <a:rPr lang="en-US" altLang="zh-TW" dirty="0" smtClean="0"/>
              <a:t>key</a:t>
            </a:r>
            <a:r>
              <a:rPr lang="en-US" altLang="zh-TW" dirty="0"/>
              <a:t>	</a:t>
            </a:r>
            <a:r>
              <a:rPr lang="en-US" altLang="zh-TW" dirty="0" smtClean="0"/>
              <a:t>	11</a:t>
            </a:r>
            <a:r>
              <a:rPr lang="en-US" altLang="zh-TW" dirty="0"/>
              <a:t>.</a:t>
            </a:r>
            <a:r>
              <a:rPr lang="zh-TW" altLang="en-US" dirty="0"/>
              <a:t>掛載儲存空間</a:t>
            </a:r>
            <a:endParaRPr lang="en-US" altLang="zh-TW" dirty="0" smtClean="0"/>
          </a:p>
          <a:p>
            <a:pPr marL="0" indent="0" eaLnBrk="1" hangingPunct="1">
              <a:buNone/>
            </a:pPr>
            <a:r>
              <a:rPr lang="en-US" altLang="zh-TW" dirty="0" smtClean="0"/>
              <a:t>6.</a:t>
            </a:r>
            <a:r>
              <a:rPr lang="zh-TW" altLang="en-US" dirty="0" smtClean="0"/>
              <a:t>新增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	</a:t>
            </a:r>
            <a:r>
              <a:rPr lang="en-US" altLang="zh-TW" dirty="0"/>
              <a:t>	</a:t>
            </a:r>
            <a:r>
              <a:rPr lang="en-US" altLang="zh-TW" dirty="0" smtClean="0"/>
              <a:t>12</a:t>
            </a:r>
            <a:r>
              <a:rPr lang="en-US" altLang="zh-TW" dirty="0"/>
              <a:t>.</a:t>
            </a:r>
            <a:r>
              <a:rPr lang="zh-TW" altLang="en-US" dirty="0"/>
              <a:t> </a:t>
            </a:r>
            <a:r>
              <a:rPr lang="en-US" altLang="zh-TW" dirty="0"/>
              <a:t>API</a:t>
            </a:r>
            <a:r>
              <a:rPr lang="zh-TW" altLang="en-US" dirty="0"/>
              <a:t>自動化指令</a:t>
            </a:r>
            <a:endParaRPr lang="en-US" altLang="zh-TW" dirty="0"/>
          </a:p>
          <a:p>
            <a:pPr marL="0" indent="0" eaLnBrk="1" hangingPunct="1">
              <a:buNone/>
            </a:pPr>
            <a:endParaRPr lang="en-US" altLang="zh-TW" dirty="0" smtClean="0"/>
          </a:p>
          <a:p>
            <a:pPr eaLnBrk="1" hangingPunct="1"/>
            <a:endParaRPr lang="en-US" altLang="zh-TW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32064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透過剛剛建立的</a:t>
            </a:r>
            <a:r>
              <a:rPr lang="en-US" altLang="zh-TW" dirty="0" smtClean="0"/>
              <a:t>Ubuntu14.04</a:t>
            </a:r>
            <a:r>
              <a:rPr lang="zh-TW" altLang="en-US" dirty="0" smtClean="0"/>
              <a:t>虛擬機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以</a:t>
            </a:r>
            <a:r>
              <a:rPr lang="en-US" altLang="zh-TW" dirty="0" smtClean="0"/>
              <a:t>API</a:t>
            </a:r>
            <a:r>
              <a:rPr lang="zh-TW" altLang="en-US" dirty="0" smtClean="0"/>
              <a:t>指令的方式，再建立另一台虛擬機</a:t>
            </a:r>
            <a:endParaRPr lang="en-US" altLang="zh-TW" dirty="0" smtClean="0"/>
          </a:p>
          <a:p>
            <a:r>
              <a:rPr lang="zh-TW" altLang="en-US" dirty="0"/>
              <a:t>查看</a:t>
            </a:r>
            <a:r>
              <a:rPr lang="en-US" altLang="zh-TW" dirty="0"/>
              <a:t>API</a:t>
            </a:r>
            <a:r>
              <a:rPr lang="zh-TW" altLang="en-US" dirty="0"/>
              <a:t>存取權→</a:t>
            </a:r>
            <a:r>
              <a:rPr lang="en-US" altLang="zh-TW" dirty="0"/>
              <a:t>Identity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50</a:t>
            </a:fld>
            <a:endParaRPr lang="en-US" altLang="zh-TW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219787"/>
            <a:ext cx="5257800" cy="33775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 bwMode="auto">
          <a:xfrm>
            <a:off x="3936950" y="6021288"/>
            <a:ext cx="1368475" cy="1223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2343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-1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257055"/>
          </a:xfrm>
        </p:spPr>
        <p:txBody>
          <a:bodyPr/>
          <a:lstStyle/>
          <a:p>
            <a:r>
              <a:rPr lang="en-US" altLang="zh-TW" dirty="0" smtClean="0"/>
              <a:t>Ubuntu</a:t>
            </a:r>
            <a:r>
              <a:rPr lang="zh-TW" altLang="en-US" dirty="0" smtClean="0"/>
              <a:t>設定、更新並下載套件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51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8860377"/>
              </p:ext>
            </p:extLst>
          </p:nvPr>
        </p:nvGraphicFramePr>
        <p:xfrm>
          <a:off x="1979712" y="1988840"/>
          <a:ext cx="4976490" cy="46101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780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增加本機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名稱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(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本機名稱可用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hostname</a:t>
                      </a:r>
                      <a:r>
                        <a:rPr lang="zh-TW" altLang="en-US" sz="1200" b="0" u="none" strike="noStrike" dirty="0" smtClean="0">
                          <a:effectLst/>
                        </a:rPr>
                        <a:t>指令查詢</a:t>
                      </a:r>
                      <a:r>
                        <a:rPr lang="en-US" altLang="zh-TW" sz="1200" b="0" u="none" strike="noStrike" dirty="0" smtClean="0">
                          <a:effectLst/>
                        </a:rPr>
                        <a:t>)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sudo</a:t>
                      </a:r>
                      <a:r>
                        <a:rPr lang="en-US" sz="1200" u="none" strike="noStrike" dirty="0">
                          <a:effectLst/>
                        </a:rPr>
                        <a:t> vim /</a:t>
                      </a:r>
                      <a:r>
                        <a:rPr lang="en-US" sz="1200" u="none" strike="noStrike" dirty="0" err="1">
                          <a:effectLst/>
                        </a:rPr>
                        <a:t>etc</a:t>
                      </a:r>
                      <a:r>
                        <a:rPr lang="en-US" sz="1200" u="none" strike="noStrike" dirty="0">
                          <a:effectLst/>
                        </a:rPr>
                        <a:t>/hosts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127.0.0.1 localhost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127.0.1.1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ubuntu14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2.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增加</a:t>
                      </a:r>
                      <a:r>
                        <a:rPr lang="en-US" sz="1200" b="1" u="none" strike="noStrike" dirty="0">
                          <a:effectLst/>
                        </a:rPr>
                        <a:t>DNS server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此步可省略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vim /etc/resolv.conf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nameserver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140.115.1.31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更新系統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update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apt-get upgrade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使用</a:t>
                      </a:r>
                      <a:r>
                        <a:rPr lang="en-US" sz="1200" b="1" u="none" strike="noStrike" dirty="0">
                          <a:effectLst/>
                        </a:rPr>
                        <a:t>root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sudo -s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安裝</a:t>
                      </a:r>
                      <a:r>
                        <a:rPr lang="en-US" sz="1200" b="1" u="none" strike="noStrike" dirty="0" err="1">
                          <a:effectLst/>
                        </a:rPr>
                        <a:t>openstack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api</a:t>
                      </a:r>
                      <a:r>
                        <a:rPr lang="en-US" sz="1200" b="1" u="none" strike="noStrike" dirty="0">
                          <a:effectLst/>
                        </a:rPr>
                        <a:t> client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端套件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python-keystoneclient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python-glanceclient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python-neutronclient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apt-get install -y python-novaclient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apt-get install -y python-</a:t>
                      </a:r>
                      <a:r>
                        <a:rPr lang="en-US" sz="1200" u="none" strike="noStrike" dirty="0" err="1">
                          <a:effectLst/>
                        </a:rPr>
                        <a:t>cinderclient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329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8914506"/>
              </p:ext>
            </p:extLst>
          </p:nvPr>
        </p:nvGraphicFramePr>
        <p:xfrm>
          <a:off x="1979712" y="1988840"/>
          <a:ext cx="5002468" cy="23050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改回一般</a:t>
                      </a:r>
                      <a:r>
                        <a:rPr lang="en-US" sz="1200" b="1" u="none" strike="noStrike" dirty="0">
                          <a:effectLst/>
                        </a:rPr>
                        <a:t>user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身分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#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exit</a:t>
                      </a:r>
                      <a:r>
                        <a:rPr lang="zh-TW" altLang="en-US" sz="1200" u="none" strike="noStrike">
                          <a:effectLst/>
                        </a:rPr>
                        <a:t>或按</a:t>
                      </a:r>
                      <a:r>
                        <a:rPr lang="en-US" sz="1200" u="none" strike="noStrike">
                          <a:effectLst/>
                        </a:rPr>
                        <a:t>ctrl-D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編輯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.</a:t>
                      </a:r>
                      <a:r>
                        <a:rPr lang="en-US" altLang="zh-TW" sz="1200" b="1" u="none" strike="noStrike" dirty="0" err="1">
                          <a:effectLst/>
                        </a:rPr>
                        <a:t>openrc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檔案 ，設定環境變數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vim .openrc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OS_USERNAME=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OS_PASSWORD=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OS_TENANT_NAME=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center65-project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export OS_AUTH_URL=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http://140.115.17.183:5000/v2.0</a:t>
                      </a:r>
                      <a:endParaRPr lang="en-US" sz="12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source .</a:t>
                      </a:r>
                      <a:r>
                        <a:rPr lang="en-US" sz="1200" u="none" strike="noStrike" dirty="0" err="1">
                          <a:effectLst/>
                        </a:rPr>
                        <a:t>openrc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-2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設定環境變數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677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390082"/>
              </p:ext>
            </p:extLst>
          </p:nvPr>
        </p:nvGraphicFramePr>
        <p:xfrm>
          <a:off x="1979712" y="1988840"/>
          <a:ext cx="6255693" cy="4400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6057255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查看網路、子網路、路由器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subnet-list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router-list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b="1" u="none" strike="noStrike" dirty="0">
                          <a:effectLst/>
                        </a:rPr>
                        <a:t>產生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子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網路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、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器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net-create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subnet-create --name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my-subnet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dns-nameserver</a:t>
                      </a:r>
                      <a:r>
                        <a:rPr lang="en-US" sz="1200" u="none" strike="noStrike" dirty="0">
                          <a:effectLst/>
                        </a:rPr>
                        <a:t> 8.8.8.8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10.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</a:t>
                      </a:r>
                      <a:r>
                        <a:rPr lang="en-US" altLang="zh-TW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6</a:t>
                      </a:r>
                      <a:r>
                        <a:rPr lang="en-US" sz="12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.0/24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加入內部網路卡介面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router-interface-add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my-subnet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4.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查看外網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net-external-list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設定外網閘道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router-gateway-set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6.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路由器網路卡介面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router-port-list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my-router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-3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5329063"/>
          </a:xfrm>
        </p:spPr>
        <p:txBody>
          <a:bodyPr/>
          <a:lstStyle/>
          <a:p>
            <a:r>
              <a:rPr lang="zh-TW" altLang="en-US" dirty="0" smtClean="0"/>
              <a:t>網路</a:t>
            </a:r>
            <a:r>
              <a:rPr lang="zh-TW" altLang="en-US" dirty="0"/>
              <a:t>資訊及</a:t>
            </a:r>
            <a:r>
              <a:rPr lang="zh-TW" altLang="en-US" dirty="0" smtClean="0"/>
              <a:t>設定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227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5695992"/>
              </p:ext>
            </p:extLst>
          </p:nvPr>
        </p:nvGraphicFramePr>
        <p:xfrm>
          <a:off x="1979712" y="1988840"/>
          <a:ext cx="5000886" cy="4611696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6856"/>
                <a:gridCol w="4804030"/>
              </a:tblGrid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查看有哪些樣版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flavor-list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查看有哪些映像檔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glance image-list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keypair-list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4.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產生公鑰</a:t>
                      </a:r>
                      <a:r>
                        <a:rPr lang="en-US" altLang="zh-TW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前面有講解過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ssh-keygen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5.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新增密鑰對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keypair</a:t>
                      </a:r>
                      <a:r>
                        <a:rPr lang="en-US" sz="1200" u="none" strike="noStrike" dirty="0">
                          <a:effectLst/>
                        </a:rPr>
                        <a:t>-add --pub-key ~/.</a:t>
                      </a:r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/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id_rsa.pub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my-key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6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查看安全性群組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-list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7.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新增安全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群</a:t>
                      </a:r>
                      <a:r>
                        <a:rPr lang="zh-TW" altLang="en-US" sz="1200" b="1" u="none" strike="noStrike" dirty="0" smtClean="0">
                          <a:effectLst/>
                        </a:rPr>
                        <a:t>組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(</a:t>
                      </a:r>
                      <a:r>
                        <a:rPr lang="en-US" altLang="zh-TW" sz="12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altLang="zh-TW" sz="1200" b="1" u="none" strike="noStrike" dirty="0" smtClean="0">
                          <a:effectLst/>
                        </a:rPr>
                        <a:t>)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"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Allow SSH/RDP</a:t>
                      </a:r>
                      <a:r>
                        <a:rPr lang="en-US" sz="1200" u="none" strike="noStrike" dirty="0">
                          <a:effectLst/>
                        </a:rPr>
                        <a:t>"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 smtClean="0">
                          <a:effectLst/>
                        </a:rPr>
                        <a:t>8.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允許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3389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port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通過防火牆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22 22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  <a:tr h="192154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</a:t>
                      </a:r>
                      <a:r>
                        <a:rPr lang="en-US" sz="1200" u="none" strike="noStrike" dirty="0" err="1">
                          <a:effectLst/>
                        </a:rPr>
                        <a:t>secgroup</a:t>
                      </a:r>
                      <a:r>
                        <a:rPr lang="en-US" sz="1200" u="none" strike="noStrike" dirty="0">
                          <a:effectLst/>
                        </a:rPr>
                        <a:t>-add-rule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tcp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 3389 3389 0.0.0.0/0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8734" marR="8734" marT="8734" marB="0" anchor="ctr"/>
                </a:tc>
              </a:tr>
            </a:tbl>
          </a:graphicData>
        </a:graphic>
      </p:graphicFrame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-4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虛擬機前的準備動作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4572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-5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建立</a:t>
            </a:r>
            <a:r>
              <a:rPr lang="zh-TW" altLang="en-US" dirty="0"/>
              <a:t>虛擬</a:t>
            </a:r>
            <a:r>
              <a:rPr lang="zh-TW" altLang="en-US" dirty="0" smtClean="0"/>
              <a:t>機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FF0000"/>
                </a:solidFill>
              </a:rPr>
              <a:t>my-instance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操作示範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55</a:t>
            </a:fld>
            <a:endParaRPr lang="en-US" altLang="zh-TW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8617241"/>
              </p:ext>
            </p:extLst>
          </p:nvPr>
        </p:nvGraphicFramePr>
        <p:xfrm>
          <a:off x="1979712" y="1988840"/>
          <a:ext cx="5002468" cy="2234565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 smtClean="0">
                          <a:effectLst/>
                        </a:rPr>
                        <a:t>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\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寫成一行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 smtClean="0">
                          <a:effectLst/>
                        </a:rPr>
                        <a:t>$</a:t>
                      </a:r>
                    </a:p>
                    <a:p>
                      <a:pPr algn="l" fontAlgn="ctr"/>
                      <a:endParaRPr lang="en-US" altLang="zh-TW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ctr"/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boot --flavor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m1.small</a:t>
                      </a:r>
                      <a:r>
                        <a:rPr lang="en-US" sz="1200" u="none" strike="noStrike" dirty="0">
                          <a:effectLst/>
                        </a:rPr>
                        <a:t> --image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ubuntu-14.04-x86_64</a:t>
                      </a:r>
                      <a:r>
                        <a:rPr lang="en-US" sz="1200" u="none" strike="noStrike" dirty="0">
                          <a:effectLst/>
                        </a:rPr>
                        <a:t> --security-groups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allow-remote</a:t>
                      </a:r>
                      <a:r>
                        <a:rPr lang="en-US" sz="1200" u="none" strike="noStrike" dirty="0">
                          <a:effectLst/>
                        </a:rPr>
                        <a:t> --key-name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my-key</a:t>
                      </a:r>
                      <a:r>
                        <a:rPr lang="en-US" sz="1200" u="none" strike="noStrike" dirty="0">
                          <a:effectLst/>
                        </a:rPr>
                        <a:t> --</a:t>
                      </a:r>
                      <a:r>
                        <a:rPr lang="en-US" sz="1200" u="none" strike="noStrike" dirty="0" err="1">
                          <a:effectLst/>
                        </a:rPr>
                        <a:t>nic</a:t>
                      </a:r>
                      <a:r>
                        <a:rPr lang="en-US" sz="1200" u="none" strike="noStrike" dirty="0">
                          <a:effectLst/>
                        </a:rPr>
                        <a:t> net-id=$(nova net-list | </a:t>
                      </a:r>
                      <a:r>
                        <a:rPr lang="en-US" sz="1200" u="none" strike="noStrike" dirty="0" err="1">
                          <a:effectLst/>
                        </a:rPr>
                        <a:t>awk</a:t>
                      </a:r>
                      <a:r>
                        <a:rPr lang="en-US" sz="1200" u="none" strike="noStrike" dirty="0">
                          <a:effectLst/>
                        </a:rPr>
                        <a:t> '/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my-net</a:t>
                      </a:r>
                      <a:r>
                        <a:rPr lang="en-US" sz="1200" u="none" strike="noStrike" dirty="0">
                          <a:effectLst/>
                        </a:rPr>
                        <a:t> / { print $2 }')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34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-6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取得</a:t>
            </a:r>
            <a:r>
              <a:rPr lang="en-US" altLang="zh-TW" dirty="0" smtClean="0"/>
              <a:t>IP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新增</a:t>
            </a:r>
            <a:r>
              <a:rPr lang="zh-TW" altLang="en-US" dirty="0"/>
              <a:t>儲存</a:t>
            </a:r>
            <a:r>
              <a:rPr lang="zh-TW" altLang="en-US" dirty="0" smtClean="0"/>
              <a:t>空間</a:t>
            </a:r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						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操作</a:t>
            </a:r>
            <a:r>
              <a:rPr lang="zh-TW" altLang="en-US" dirty="0" smtClean="0">
                <a:solidFill>
                  <a:schemeClr val="bg1">
                    <a:lumMod val="75000"/>
                  </a:schemeClr>
                </a:solidFill>
              </a:rPr>
              <a:t>示範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56</a:t>
            </a:fld>
            <a:endParaRPr lang="en-US" altLang="zh-TW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0688443"/>
              </p:ext>
            </p:extLst>
          </p:nvPr>
        </p:nvGraphicFramePr>
        <p:xfrm>
          <a:off x="1989435" y="1988840"/>
          <a:ext cx="4993067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794629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 dirty="0">
                          <a:effectLst/>
                        </a:rPr>
                        <a:t>$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neutron floatingip-list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取得</a:t>
                      </a:r>
                      <a:r>
                        <a:rPr lang="en-US" sz="1200" b="1" u="none" strike="noStrike" dirty="0">
                          <a:effectLst/>
                        </a:rPr>
                        <a:t>IP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neutron </a:t>
                      </a:r>
                      <a:r>
                        <a:rPr lang="en-US" sz="1200" u="none" strike="noStrike" dirty="0" err="1">
                          <a:effectLst/>
                        </a:rPr>
                        <a:t>floatingip</a:t>
                      </a:r>
                      <a:r>
                        <a:rPr lang="en-US" sz="1200" u="none" strike="noStrike" dirty="0">
                          <a:effectLst/>
                        </a:rPr>
                        <a:t>-create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cloud-net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將剛才要的浮動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IP,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與</a:t>
                      </a:r>
                      <a:r>
                        <a:rPr lang="en-US" altLang="zh-TW" sz="1200" b="1" u="none" strike="noStrike" dirty="0">
                          <a:effectLst/>
                        </a:rPr>
                        <a:t>instance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聯結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floating-</a:t>
                      </a:r>
                      <a:r>
                        <a:rPr lang="en-US" sz="1200" u="none" strike="noStrike" dirty="0" err="1">
                          <a:effectLst/>
                        </a:rPr>
                        <a:t>ip</a:t>
                      </a:r>
                      <a:r>
                        <a:rPr lang="en-US" sz="1200" u="none" strike="noStrike" dirty="0">
                          <a:effectLst/>
                        </a:rPr>
                        <a:t>-associate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4308006"/>
              </p:ext>
            </p:extLst>
          </p:nvPr>
        </p:nvGraphicFramePr>
        <p:xfrm>
          <a:off x="1979712" y="4437112"/>
          <a:ext cx="5761038" cy="18859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556260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list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cinder quota-show $(keystone token-get | awk '/ tenant_id / { print $4 }')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新增儲存空間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cinder create --display-name='</a:t>
                      </a:r>
                      <a:r>
                        <a:rPr lang="en-US" sz="12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vdisk</a:t>
                      </a:r>
                      <a:r>
                        <a:rPr lang="en-US" sz="1200" u="none" strike="noStrike" dirty="0">
                          <a:effectLst/>
                        </a:rPr>
                        <a:t>' </a:t>
                      </a:r>
                      <a:r>
                        <a:rPr lang="en-US" sz="12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</a:t>
                      </a:r>
                      <a:endParaRPr lang="en-US" sz="12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掛載儲存空間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volume-attach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solidFill>
                            <a:srgbClr val="C00000"/>
                          </a:solidFill>
                          <a:effectLst/>
                        </a:rPr>
                        <a:t>xxxxxxx-xxxx-xxxx-xxxx-xxxxxxxxxxx</a:t>
                      </a:r>
                      <a:r>
                        <a:rPr lang="en-US" sz="1200" u="none" strike="noStrike" dirty="0">
                          <a:effectLst/>
                        </a:rPr>
                        <a:t>(</a:t>
                      </a:r>
                      <a:r>
                        <a:rPr lang="zh-TW" altLang="en-US" sz="1200" u="none" strike="noStrike" dirty="0">
                          <a:effectLst/>
                        </a:rPr>
                        <a:t>識別號</a:t>
                      </a:r>
                      <a:r>
                        <a:rPr lang="en-US" altLang="zh-TW" sz="1200" u="none" strike="noStrike" dirty="0">
                          <a:effectLst/>
                        </a:rPr>
                        <a:t>)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699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defPPr>
              <a:defRPr lang="zh-TW"/>
            </a:defPPr>
            <a:lvl1pPr marL="0" indent="0" algn="l" eaLnBrk="1" hangingPunct="1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None/>
              <a:defRPr sz="1400" ker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sz="2400">
                <a:latin typeface="+mn-lt"/>
                <a:ea typeface="+mn-ea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000">
                <a:latin typeface="+mn-lt"/>
                <a:ea typeface="+mn-ea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latin typeface="+mn-lt"/>
                <a:ea typeface="+mn-ea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latin typeface="+mn-lt"/>
                <a:ea typeface="+mn-ea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  <a:ea typeface="+mn-ea"/>
              </a:defRPr>
            </a:lvl9pPr>
          </a:lstStyle>
          <a:p>
            <a:r>
              <a:rPr lang="en-US" altLang="zh-TW" dirty="0"/>
              <a:t>1.</a:t>
            </a:r>
            <a:r>
              <a:rPr lang="zh-TW" altLang="en-US" dirty="0"/>
              <a:t>使用者介面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建立網路</a:t>
            </a:r>
            <a:r>
              <a:rPr lang="en-US" altLang="zh-TW" dirty="0"/>
              <a:t>(</a:t>
            </a:r>
            <a:r>
              <a:rPr lang="zh-TW" altLang="en-US" dirty="0"/>
              <a:t>內網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3.</a:t>
            </a:r>
            <a:r>
              <a:rPr lang="zh-TW" altLang="en-US" dirty="0"/>
              <a:t>建立路由器</a:t>
            </a:r>
            <a:endParaRPr lang="en-US" altLang="zh-TW" dirty="0"/>
          </a:p>
          <a:p>
            <a:r>
              <a:rPr lang="en-US" altLang="zh-TW" dirty="0"/>
              <a:t>4.</a:t>
            </a:r>
            <a:r>
              <a:rPr lang="zh-TW" altLang="en-US" dirty="0"/>
              <a:t>連接內網與外網</a:t>
            </a:r>
            <a:endParaRPr lang="en-US" altLang="zh-TW" dirty="0"/>
          </a:p>
          <a:p>
            <a:r>
              <a:rPr lang="en-US" altLang="zh-TW" dirty="0"/>
              <a:t>5.</a:t>
            </a:r>
            <a:r>
              <a:rPr lang="zh-TW" altLang="en-US" dirty="0"/>
              <a:t>產生</a:t>
            </a:r>
            <a:r>
              <a:rPr lang="en-US" altLang="zh-TW" dirty="0" err="1"/>
              <a:t>ssh</a:t>
            </a:r>
            <a:r>
              <a:rPr lang="zh-TW" altLang="en-US" dirty="0"/>
              <a:t> </a:t>
            </a:r>
            <a:r>
              <a:rPr lang="en-US" altLang="zh-TW" dirty="0"/>
              <a:t>key</a:t>
            </a:r>
          </a:p>
          <a:p>
            <a:r>
              <a:rPr lang="en-US" altLang="zh-TW" dirty="0"/>
              <a:t>6.</a:t>
            </a:r>
            <a:r>
              <a:rPr lang="zh-TW" altLang="en-US" dirty="0"/>
              <a:t>新增虛擬機</a:t>
            </a:r>
            <a:endParaRPr lang="en-US" altLang="zh-TW" dirty="0"/>
          </a:p>
          <a:p>
            <a:r>
              <a:rPr lang="en-US" altLang="zh-TW" dirty="0"/>
              <a:t>7.</a:t>
            </a:r>
            <a:r>
              <a:rPr lang="zh-TW" altLang="en-US" dirty="0"/>
              <a:t>取得</a:t>
            </a:r>
            <a:r>
              <a:rPr lang="en-US" altLang="zh-TW" dirty="0"/>
              <a:t>IP</a:t>
            </a:r>
          </a:p>
          <a:p>
            <a:r>
              <a:rPr lang="en-US" altLang="zh-TW" dirty="0"/>
              <a:t>8.</a:t>
            </a:r>
            <a:r>
              <a:rPr lang="zh-TW" altLang="en-US" dirty="0"/>
              <a:t>設定防火牆</a:t>
            </a:r>
            <a:endParaRPr lang="en-US" altLang="zh-TW" dirty="0"/>
          </a:p>
          <a:p>
            <a:r>
              <a:rPr lang="en-US" altLang="zh-TW" dirty="0"/>
              <a:t>9</a:t>
            </a:r>
            <a:r>
              <a:rPr lang="en-US" altLang="zh-TW" dirty="0" smtClean="0"/>
              <a:t>.</a:t>
            </a:r>
            <a:r>
              <a:rPr lang="zh-TW" altLang="en-US" dirty="0"/>
              <a:t>新增</a:t>
            </a:r>
            <a:r>
              <a:rPr lang="zh-TW" altLang="en-US" dirty="0" smtClean="0"/>
              <a:t>儲存</a:t>
            </a:r>
            <a:r>
              <a:rPr lang="zh-TW" altLang="en-US" dirty="0"/>
              <a:t>空間</a:t>
            </a:r>
            <a:endParaRPr lang="en-US" altLang="zh-TW" dirty="0"/>
          </a:p>
          <a:p>
            <a:r>
              <a:rPr lang="en-US" altLang="zh-TW" dirty="0"/>
              <a:t>10.</a:t>
            </a:r>
            <a:r>
              <a:rPr lang="zh-TW" altLang="en-US" dirty="0"/>
              <a:t>進行遠端連線</a:t>
            </a:r>
            <a:endParaRPr lang="en-US" altLang="zh-TW" dirty="0"/>
          </a:p>
          <a:p>
            <a:r>
              <a:rPr lang="en-US" altLang="zh-TW" dirty="0"/>
              <a:t>11.</a:t>
            </a:r>
            <a:r>
              <a:rPr lang="zh-TW" altLang="en-US" dirty="0"/>
              <a:t>掛載儲存空間</a:t>
            </a:r>
            <a:endParaRPr lang="en-US" altLang="zh-TW" dirty="0"/>
          </a:p>
          <a:p>
            <a:r>
              <a:rPr lang="en-US" altLang="zh-TW" dirty="0">
                <a:solidFill>
                  <a:schemeClr val="bg1">
                    <a:lumMod val="50000"/>
                  </a:schemeClr>
                </a:solidFill>
              </a:rPr>
              <a:t>12.API</a:t>
            </a:r>
            <a:r>
              <a:rPr lang="zh-TW" altLang="en-US" dirty="0">
                <a:solidFill>
                  <a:schemeClr val="bg1">
                    <a:lumMod val="50000"/>
                  </a:schemeClr>
                </a:solidFill>
              </a:rPr>
              <a:t>自動化指令</a:t>
            </a:r>
            <a:endParaRPr lang="en-US" altLang="zh-TW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12.API</a:t>
            </a:r>
            <a:r>
              <a:rPr lang="zh-TW" altLang="en-US" dirty="0">
                <a:latin typeface="+mn-lt"/>
              </a:rPr>
              <a:t>自動化</a:t>
            </a:r>
            <a:r>
              <a:rPr lang="zh-TW" altLang="en-US" dirty="0" smtClean="0">
                <a:latin typeface="+mn-lt"/>
              </a:rPr>
              <a:t>指令</a:t>
            </a:r>
            <a:r>
              <a:rPr lang="en-US" altLang="zh-TW" dirty="0" smtClean="0">
                <a:latin typeface="+mn-lt"/>
              </a:rPr>
              <a:t>-7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zh-TW" altLang="en-US" dirty="0" smtClean="0"/>
              <a:t>查詢</a:t>
            </a:r>
            <a:r>
              <a:rPr lang="zh-TW" altLang="en-US" dirty="0"/>
              <a:t>開啟虛擬機</a:t>
            </a:r>
            <a:r>
              <a:rPr lang="en-US" altLang="zh-TW" dirty="0"/>
              <a:t>console</a:t>
            </a:r>
            <a:r>
              <a:rPr lang="zh-TW" altLang="en-US" dirty="0"/>
              <a:t>的</a:t>
            </a:r>
            <a:r>
              <a:rPr lang="en-US" altLang="zh-TW" dirty="0" err="1" smtClean="0"/>
              <a:t>url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透過虛擬主機</a:t>
            </a:r>
            <a:r>
              <a:rPr lang="en-US" altLang="zh-TW" dirty="0" smtClean="0"/>
              <a:t>(ubuntu14.04)</a:t>
            </a:r>
            <a:r>
              <a:rPr lang="zh-TW" altLang="en-US" dirty="0" smtClean="0"/>
              <a:t>遠端連線</a:t>
            </a:r>
            <a:endParaRPr lang="en-US" altLang="zh-TW" dirty="0" smtClean="0"/>
          </a:p>
          <a:p>
            <a:endParaRPr lang="en-US" altLang="zh-TW" sz="1200" dirty="0"/>
          </a:p>
          <a:p>
            <a:r>
              <a:rPr lang="zh-TW" altLang="en-US" dirty="0" smtClean="0"/>
              <a:t>其他</a:t>
            </a:r>
            <a:r>
              <a:rPr lang="zh-TW" altLang="en-US" dirty="0"/>
              <a:t>補充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57</a:t>
            </a:fld>
            <a:endParaRPr lang="en-US" altLang="zh-TW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562723"/>
              </p:ext>
            </p:extLst>
          </p:nvPr>
        </p:nvGraphicFramePr>
        <p:xfrm>
          <a:off x="1979712" y="2852936"/>
          <a:ext cx="4968552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968552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 err="1">
                          <a:effectLst/>
                        </a:rPr>
                        <a:t>ssh</a:t>
                      </a:r>
                      <a:r>
                        <a:rPr lang="en-US" sz="1200" u="none" strike="noStrike" dirty="0">
                          <a:effectLst/>
                        </a:rPr>
                        <a:t> ubuntu@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140.115.0.30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0279795"/>
              </p:ext>
            </p:extLst>
          </p:nvPr>
        </p:nvGraphicFramePr>
        <p:xfrm>
          <a:off x="1979712" y="3645024"/>
          <a:ext cx="5002468" cy="167640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98438"/>
                <a:gridCol w="4804030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 dirty="0">
                          <a:effectLst/>
                        </a:rPr>
                        <a:t>1.</a:t>
                      </a:r>
                      <a:endParaRPr lang="en-US" altLang="zh-TW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可以查看更多指令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細明體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help|more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2.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1" u="none" strike="noStrike" dirty="0">
                          <a:effectLst/>
                        </a:rPr>
                        <a:t>查看有哪些</a:t>
                      </a:r>
                      <a:r>
                        <a:rPr lang="en-US" sz="1200" b="1" u="none" strike="noStrike" dirty="0">
                          <a:effectLst/>
                        </a:rPr>
                        <a:t>instance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nova list 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1" u="none" strike="noStrike">
                          <a:effectLst/>
                        </a:rPr>
                        <a:t>3.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instance </a:t>
                      </a:r>
                      <a:r>
                        <a:rPr lang="zh-TW" altLang="en-US" sz="1200" b="1" u="none" strike="noStrike" dirty="0">
                          <a:effectLst/>
                        </a:rPr>
                        <a:t>停止</a:t>
                      </a:r>
                      <a:endParaRPr lang="zh-TW" alt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u="none" strike="noStrike">
                          <a:effectLst/>
                        </a:rPr>
                        <a:t>$</a:t>
                      </a:r>
                      <a:endParaRPr lang="en-US" altLang="zh-TW" sz="12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pause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319256"/>
              </p:ext>
            </p:extLst>
          </p:nvPr>
        </p:nvGraphicFramePr>
        <p:xfrm>
          <a:off x="1989237" y="1988840"/>
          <a:ext cx="4910584" cy="209550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188913"/>
                <a:gridCol w="4721671"/>
              </a:tblGrid>
              <a:tr h="209550"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TW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$</a:t>
                      </a:r>
                      <a:endParaRPr lang="en-US" altLang="zh-TW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nova get-</a:t>
                      </a:r>
                      <a:r>
                        <a:rPr lang="en-US" sz="1200" u="none" strike="noStrike" dirty="0" err="1">
                          <a:effectLst/>
                        </a:rPr>
                        <a:t>vnc</a:t>
                      </a:r>
                      <a:r>
                        <a:rPr lang="en-US" sz="1200" u="none" strike="noStrike" dirty="0">
                          <a:effectLst/>
                        </a:rPr>
                        <a:t>-console </a:t>
                      </a:r>
                      <a:r>
                        <a:rPr lang="en-US" sz="12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my-instance</a:t>
                      </a:r>
                      <a:r>
                        <a:rPr lang="en-US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 err="1">
                          <a:effectLst/>
                        </a:rPr>
                        <a:t>novnc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18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參考資料</a:t>
            </a:r>
          </a:p>
        </p:txBody>
      </p:sp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323850" y="1484313"/>
            <a:ext cx="9001125" cy="4611687"/>
          </a:xfrm>
        </p:spPr>
        <p:txBody>
          <a:bodyPr/>
          <a:lstStyle/>
          <a:p>
            <a:pPr lvl="1"/>
            <a:r>
              <a:rPr lang="zh-TW" altLang="en-US" sz="2000" dirty="0"/>
              <a:t>課程講義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wiki.cc.ncu.edu.tw/wiki/20141216</a:t>
            </a:r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練習</a:t>
            </a:r>
            <a:r>
              <a:rPr lang="zh-TW" altLang="en-US" sz="2000" dirty="0" smtClean="0"/>
              <a:t>網址：</a:t>
            </a:r>
            <a:r>
              <a:rPr lang="en-US" altLang="zh-TW" sz="2000" dirty="0" smtClean="0">
                <a:hlinkClick r:id="rId2"/>
              </a:rPr>
              <a:t>https</a:t>
            </a:r>
            <a:r>
              <a:rPr lang="en-US" altLang="zh-TW" sz="2000" dirty="0">
                <a:hlinkClick r:id="rId2"/>
              </a:rPr>
              <a:t>://</a:t>
            </a:r>
            <a:r>
              <a:rPr lang="en-US" altLang="zh-TW" sz="2000" dirty="0" smtClean="0">
                <a:hlinkClick r:id="rId2"/>
              </a:rPr>
              <a:t>140.115.17.183/horizon/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教育部北區雲端資料</a:t>
            </a:r>
            <a:r>
              <a:rPr lang="zh-TW" altLang="en-US" sz="2000" dirty="0" smtClean="0"/>
              <a:t>中心：</a:t>
            </a:r>
            <a:r>
              <a:rPr lang="en-US" altLang="zh-TW" sz="2000" dirty="0" smtClean="0">
                <a:hlinkClick r:id="rId3"/>
              </a:rPr>
              <a:t>https</a:t>
            </a:r>
            <a:r>
              <a:rPr lang="en-US" altLang="zh-TW" sz="2000" dirty="0">
                <a:hlinkClick r:id="rId3"/>
              </a:rPr>
              <a:t>://</a:t>
            </a:r>
            <a:r>
              <a:rPr lang="en-US" altLang="zh-TW" sz="2000" dirty="0" smtClean="0">
                <a:hlinkClick r:id="rId3"/>
              </a:rPr>
              <a:t>140.115.196.1/horizon/</a:t>
            </a:r>
            <a:endParaRPr lang="en-US" altLang="zh-TW" sz="2000" dirty="0"/>
          </a:p>
          <a:p>
            <a:pPr lvl="1"/>
            <a:r>
              <a:rPr lang="en-US" altLang="zh-TW" sz="2000" dirty="0" err="1"/>
              <a:t>OpenStack</a:t>
            </a:r>
            <a:r>
              <a:rPr lang="zh-TW" altLang="en-US" sz="2000" dirty="0"/>
              <a:t>官</a:t>
            </a:r>
            <a:r>
              <a:rPr lang="zh-TW" altLang="en-US" sz="2000" dirty="0" smtClean="0"/>
              <a:t>網：</a:t>
            </a:r>
            <a:r>
              <a:rPr lang="en-US" altLang="zh-TW" sz="2000" dirty="0" smtClean="0">
                <a:hlinkClick r:id="rId4"/>
              </a:rPr>
              <a:t>http</a:t>
            </a:r>
            <a:r>
              <a:rPr lang="en-US" altLang="zh-TW" sz="2000" dirty="0">
                <a:hlinkClick r:id="rId4"/>
              </a:rPr>
              <a:t>://</a:t>
            </a:r>
            <a:r>
              <a:rPr lang="en-US" altLang="zh-TW" sz="2000" dirty="0" smtClean="0">
                <a:hlinkClick r:id="rId4"/>
              </a:rPr>
              <a:t>www.openstack.org/</a:t>
            </a:r>
            <a:endParaRPr lang="en-US" altLang="zh-TW" sz="2000" dirty="0"/>
          </a:p>
          <a:p>
            <a:pPr lvl="1"/>
            <a:r>
              <a:rPr lang="en-US" altLang="zh-TW" sz="2000" dirty="0" err="1" smtClean="0"/>
              <a:t>OpenStack</a:t>
            </a:r>
            <a:r>
              <a:rPr lang="zh-TW" altLang="en-US" sz="2000" dirty="0" smtClean="0"/>
              <a:t>參考文件：</a:t>
            </a:r>
            <a:r>
              <a:rPr lang="en-US" altLang="zh-TW" sz="2000" dirty="0" smtClean="0">
                <a:hlinkClick r:id="rId5"/>
              </a:rPr>
              <a:t>http</a:t>
            </a:r>
            <a:r>
              <a:rPr lang="en-US" altLang="zh-TW" sz="2000" dirty="0">
                <a:hlinkClick r:id="rId5"/>
              </a:rPr>
              <a:t>://</a:t>
            </a:r>
            <a:r>
              <a:rPr lang="en-US" altLang="zh-TW" sz="2000" dirty="0" smtClean="0">
                <a:hlinkClick r:id="rId5"/>
              </a:rPr>
              <a:t>docs.openstack.org/icehouse/install-guide/install/apt/content/ch_overview.html</a:t>
            </a:r>
            <a:endParaRPr lang="en-US" altLang="zh-TW" sz="2000" dirty="0" smtClean="0"/>
          </a:p>
          <a:p>
            <a:pPr lvl="1"/>
            <a:r>
              <a:rPr lang="en-US" altLang="zh-TW" sz="2000" dirty="0" err="1" smtClean="0"/>
              <a:t>PuTTY</a:t>
            </a:r>
            <a:r>
              <a:rPr lang="zh-TW" altLang="en-US" sz="2000" dirty="0" smtClean="0"/>
              <a:t>：</a:t>
            </a:r>
            <a:r>
              <a:rPr lang="en-US" altLang="zh-TW" sz="2000" dirty="0" smtClean="0">
                <a:hlinkClick r:id="rId6"/>
              </a:rPr>
              <a:t>http</a:t>
            </a:r>
            <a:r>
              <a:rPr lang="en-US" altLang="zh-TW" sz="2000" dirty="0">
                <a:hlinkClick r:id="rId6"/>
              </a:rPr>
              <a:t>://the.earth.li/~</a:t>
            </a:r>
            <a:r>
              <a:rPr lang="en-US" altLang="zh-TW" sz="2000" dirty="0" smtClean="0">
                <a:hlinkClick r:id="rId6"/>
              </a:rPr>
              <a:t>sgtatham/putty/latest/x86/putty.exe</a:t>
            </a:r>
            <a:endParaRPr lang="en-US" altLang="zh-TW" sz="2000" dirty="0" smtClean="0"/>
          </a:p>
          <a:p>
            <a:pPr lvl="1"/>
            <a:r>
              <a:rPr lang="en-US" altLang="zh-TW" sz="2000" dirty="0" err="1"/>
              <a:t>sparc</a:t>
            </a:r>
            <a:r>
              <a:rPr lang="zh-TW" altLang="en-US" sz="2000" dirty="0" smtClean="0"/>
              <a:t>主機：</a:t>
            </a:r>
            <a:r>
              <a:rPr lang="en-US" altLang="zh-TW" sz="2000" dirty="0" smtClean="0"/>
              <a:t>sparc11.cc.ncu.edu.tw</a:t>
            </a:r>
            <a:r>
              <a:rPr lang="zh-TW" altLang="en-US" sz="2000" dirty="0" smtClean="0"/>
              <a:t>，使用</a:t>
            </a:r>
            <a:r>
              <a:rPr lang="en-US" altLang="zh-TW" sz="2000" dirty="0" smtClean="0"/>
              <a:t>center</a:t>
            </a:r>
            <a:r>
              <a:rPr lang="zh-TW" altLang="en-US" sz="2000" dirty="0" smtClean="0"/>
              <a:t>帳號與密碼</a:t>
            </a:r>
            <a:endParaRPr lang="en-US" altLang="zh-TW" sz="2000" dirty="0" smtClean="0"/>
          </a:p>
          <a:p>
            <a:pPr lvl="1"/>
            <a:r>
              <a:rPr lang="zh-TW" altLang="en-US" sz="2000" dirty="0"/>
              <a:t>雲端虛擬主機服務 使用</a:t>
            </a:r>
            <a:r>
              <a:rPr lang="zh-TW" altLang="en-US" sz="2000" dirty="0" smtClean="0"/>
              <a:t>說明：</a:t>
            </a:r>
            <a:r>
              <a:rPr lang="en-US" altLang="zh-TW" sz="2000" dirty="0" smtClean="0">
                <a:hlinkClick r:id="rId7"/>
              </a:rPr>
              <a:t>http</a:t>
            </a:r>
            <a:r>
              <a:rPr lang="en-US" altLang="zh-TW" sz="2000" dirty="0">
                <a:hlinkClick r:id="rId7"/>
              </a:rPr>
              <a:t>://</a:t>
            </a:r>
            <a:r>
              <a:rPr lang="en-US" altLang="zh-TW" sz="2000" dirty="0" smtClean="0">
                <a:hlinkClick r:id="rId7"/>
              </a:rPr>
              <a:t>wiki.cc.ncu.edu.tw/wiki/Virtual_setting</a:t>
            </a:r>
            <a:endParaRPr lang="zh-TW" altLang="en-US" sz="2000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6FD9F537-6625-4B2F-9AA1-2D32BE3B87BB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1D359-EDA0-443A-A3DF-C2648BBDF42A}" type="slidenum">
              <a:rPr lang="en-US" altLang="zh-TW" smtClean="0"/>
              <a:pPr>
                <a:defRPr/>
              </a:pPr>
              <a:t>58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7517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89AC0B1E-415C-4F09-843E-B15FF2181ED0}" type="datetime1">
              <a:rPr lang="zh-TW" altLang="en-US"/>
              <a:pPr>
                <a:defRPr/>
              </a:pPr>
              <a:t>2014/12/15</a:t>
            </a:fld>
            <a:endParaRPr lang="en-US" altLang="zh-TW" dirty="0"/>
          </a:p>
        </p:txBody>
      </p:sp>
      <p:sp>
        <p:nvSpPr>
          <p:cNvPr id="7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8F653-D080-4F1D-AD39-DAD525285D56}" type="slidenum">
              <a:rPr lang="en-US" altLang="zh-TW"/>
              <a:pPr>
                <a:defRPr/>
              </a:pPr>
              <a:t>59</a:t>
            </a:fld>
            <a:endParaRPr lang="en-US" altLang="zh-TW" dirty="0"/>
          </a:p>
        </p:txBody>
      </p:sp>
      <p:sp>
        <p:nvSpPr>
          <p:cNvPr id="8196" name="Rectangle 3"/>
          <p:cNvSpPr>
            <a:spLocks noChangeArrowheads="1"/>
          </p:cNvSpPr>
          <p:nvPr/>
        </p:nvSpPr>
        <p:spPr bwMode="auto">
          <a:xfrm>
            <a:off x="4738688" y="2852738"/>
            <a:ext cx="39751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rebuchet MS" pitchFamily="34" charset="0"/>
                <a:ea typeface="標楷體" pitchFamily="65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TW" sz="4000" b="1" i="1">
                <a:solidFill>
                  <a:schemeClr val="bg2"/>
                </a:solidFill>
                <a:latin typeface="Tahoma" pitchFamily="34" charset="0"/>
              </a:rPr>
              <a:t>Thank You!</a:t>
            </a:r>
          </a:p>
        </p:txBody>
      </p:sp>
      <p:pic>
        <p:nvPicPr>
          <p:cNvPr id="8197" name="Picture 4" descr="j030125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349500"/>
            <a:ext cx="4105275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title(2)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188913"/>
            <a:ext cx="7740650" cy="2087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設定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9.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新增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進行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掛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en-US" altLang="zh-TW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sz="1100" kern="1200" dirty="0" smtClean="0"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帳號密碼皆為</a:t>
            </a:r>
            <a:r>
              <a:rPr lang="en-US" altLang="zh-TW" kern="1200" dirty="0" smtClean="0">
                <a:cs typeface="Segoe UI" panose="020B0502040204020203" pitchFamily="34" charset="0"/>
              </a:rPr>
              <a:t>center</a:t>
            </a:r>
            <a:r>
              <a:rPr lang="zh-TW" altLang="en-US" kern="1200" dirty="0" smtClean="0">
                <a:latin typeface="+mn-ea"/>
                <a:cs typeface="Segoe UI" panose="020B0502040204020203" pitchFamily="34" charset="0"/>
              </a:rPr>
              <a:t>帳號</a:t>
            </a:r>
            <a:endParaRPr lang="en-US" altLang="zh-TW" kern="1200" dirty="0" smtClean="0">
              <a:latin typeface="+mn-ea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en-US" altLang="zh-TW" dirty="0" smtClean="0"/>
          </a:p>
          <a:p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379095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grpSp>
        <p:nvGrpSpPr>
          <p:cNvPr id="3" name="群組 2"/>
          <p:cNvGrpSpPr/>
          <p:nvPr/>
        </p:nvGrpSpPr>
        <p:grpSpPr>
          <a:xfrm>
            <a:off x="1830760" y="3808323"/>
            <a:ext cx="2309192" cy="1026929"/>
            <a:chOff x="1830760" y="3808323"/>
            <a:chExt cx="2309192" cy="1026929"/>
          </a:xfrm>
        </p:grpSpPr>
        <p:sp>
          <p:nvSpPr>
            <p:cNvPr id="2" name="文字方塊 1"/>
            <p:cNvSpPr txBox="1"/>
            <p:nvPr/>
          </p:nvSpPr>
          <p:spPr>
            <a:xfrm>
              <a:off x="1835696" y="3808323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1830760" y="4465920"/>
              <a:ext cx="23042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TW" dirty="0" smtClean="0">
                  <a:latin typeface="+mn-lt"/>
                </a:rPr>
                <a:t>center65</a:t>
              </a:r>
              <a:endParaRPr lang="zh-TW" altLang="en-US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1.</a:t>
            </a:r>
            <a:r>
              <a:rPr lang="zh-TW" altLang="en-US" dirty="0" smtClean="0"/>
              <a:t>使用者介面</a:t>
            </a:r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r>
              <a:rPr lang="en-US" altLang="zh-TW" kern="1200" dirty="0" err="1" smtClean="0">
                <a:ea typeface="Segoe UI" panose="020B0502040204020203" pitchFamily="34" charset="0"/>
                <a:cs typeface="Segoe UI" panose="020B0502040204020203" pitchFamily="34" charset="0"/>
              </a:rPr>
              <a:t>OpenStack</a:t>
            </a:r>
            <a:r>
              <a:rPr lang="en-US" altLang="zh-TW" kern="1200" dirty="0" smtClean="0">
                <a:ea typeface="Segoe UI" panose="020B0502040204020203" pitchFamily="34" charset="0"/>
                <a:cs typeface="Segoe UI" panose="020B0502040204020203" pitchFamily="34" charset="0"/>
              </a:rPr>
              <a:t> Dashboard</a:t>
            </a:r>
            <a:endParaRPr lang="en-US" altLang="zh-TW" dirty="0" smtClean="0"/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4967288" cy="4214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496" y="2003698"/>
            <a:ext cx="1650206" cy="4271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054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新增網路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7465219" cy="2293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 bwMode="auto">
          <a:xfrm>
            <a:off x="7791599" y="2667000"/>
            <a:ext cx="609451" cy="18593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0159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6024" y="1665288"/>
            <a:ext cx="7775575" cy="478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q"/>
              <a:defRPr kumimoji="1"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555DAB"/>
              </a:buClr>
              <a:buFont typeface="Wingdings" pitchFamily="2" charset="2"/>
              <a:buChar char="Ø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1.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使用者介面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2.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建立網路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zh-TW" altLang="en-US" sz="1400" kern="0" dirty="0" smtClean="0">
                <a:solidFill>
                  <a:schemeClr val="bg1">
                    <a:lumMod val="50000"/>
                  </a:schemeClr>
                </a:solidFill>
              </a:rPr>
              <a:t>內網</a:t>
            </a:r>
            <a:r>
              <a:rPr lang="en-US" altLang="zh-TW" sz="1400" kern="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3.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建立路由器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4.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連接內網與外網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5.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產生</a:t>
            </a:r>
            <a:r>
              <a:rPr lang="en-US" altLang="zh-TW" sz="1400" kern="0" dirty="0" err="1" smtClean="0">
                <a:solidFill>
                  <a:schemeClr val="bg1">
                    <a:lumMod val="85000"/>
                  </a:schemeClr>
                </a:solidFill>
              </a:rPr>
              <a:t>ssh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key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zh-TW" sz="1400" kern="0" dirty="0" smtClean="0">
                <a:solidFill>
                  <a:schemeClr val="bg1">
                    <a:lumMod val="85000"/>
                  </a:schemeClr>
                </a:solidFill>
              </a:rPr>
              <a:t>6.</a:t>
            </a:r>
            <a:r>
              <a:rPr lang="zh-TW" altLang="en-US" sz="1400" kern="0" dirty="0" smtClean="0">
                <a:solidFill>
                  <a:schemeClr val="bg1">
                    <a:lumMod val="85000"/>
                  </a:schemeClr>
                </a:solidFill>
              </a:rPr>
              <a:t>新增虛擬機</a:t>
            </a:r>
            <a:endParaRPr lang="en-US" altLang="zh-TW" sz="1400" kern="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7.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取得</a:t>
            </a: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IP</a:t>
            </a: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8.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設定防火牆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9</a:t>
            </a:r>
            <a:r>
              <a:rPr lang="en-US" altLang="zh-TW" sz="1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新增儲存空間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10.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進行遠端連線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11.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掛載儲存空間</a:t>
            </a:r>
            <a:endParaRPr lang="en-US" altLang="zh-TW" sz="1400" dirty="0">
              <a:solidFill>
                <a:schemeClr val="bg1">
                  <a:lumMod val="85000"/>
                </a:schemeClr>
              </a:solidFill>
            </a:endParaRPr>
          </a:p>
          <a:p>
            <a:pPr marL="0" indent="0" eaLnBrk="1" hangingPunct="1">
              <a:buNone/>
            </a:pPr>
            <a:r>
              <a:rPr lang="en-US" altLang="zh-TW" sz="1400" dirty="0">
                <a:solidFill>
                  <a:schemeClr val="bg1">
                    <a:lumMod val="85000"/>
                  </a:schemeClr>
                </a:solidFill>
              </a:rPr>
              <a:t>12.API</a:t>
            </a:r>
            <a:r>
              <a:rPr lang="zh-TW" altLang="en-US" sz="1400" dirty="0">
                <a:solidFill>
                  <a:schemeClr val="bg1">
                    <a:lumMod val="85000"/>
                  </a:schemeClr>
                </a:solidFill>
              </a:rPr>
              <a:t>自動化</a:t>
            </a:r>
            <a:r>
              <a:rPr lang="zh-TW" altLang="en-US" sz="1400" dirty="0" smtClean="0">
                <a:solidFill>
                  <a:schemeClr val="bg1">
                    <a:lumMod val="85000"/>
                  </a:schemeClr>
                </a:solidFill>
              </a:rPr>
              <a:t>指令</a:t>
            </a:r>
            <a:endParaRPr lang="en-US" altLang="zh-TW" sz="1400" kern="0" dirty="0" smtClean="0"/>
          </a:p>
        </p:txBody>
      </p:sp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+mn-lt"/>
              </a:rPr>
              <a:t>2.</a:t>
            </a:r>
            <a:r>
              <a:rPr lang="zh-TW" altLang="en-US" dirty="0" smtClean="0">
                <a:latin typeface="+mn-lt"/>
              </a:rPr>
              <a:t>建立網路</a:t>
            </a:r>
            <a:r>
              <a:rPr lang="en-US" altLang="zh-TW" dirty="0" smtClean="0">
                <a:latin typeface="+mn-lt"/>
              </a:rPr>
              <a:t>(</a:t>
            </a:r>
            <a:r>
              <a:rPr lang="zh-TW" altLang="en-US" dirty="0" smtClean="0">
                <a:latin typeface="+mn-lt"/>
              </a:rPr>
              <a:t>內網</a:t>
            </a:r>
            <a:r>
              <a:rPr lang="en-US" altLang="zh-TW" dirty="0" smtClean="0">
                <a:latin typeface="+mn-lt"/>
              </a:rPr>
              <a:t>)</a:t>
            </a:r>
            <a:endParaRPr lang="zh-TW" altLang="en-US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1475656" y="1484313"/>
            <a:ext cx="7488832" cy="4611687"/>
          </a:xfrm>
        </p:spPr>
        <p:txBody>
          <a:bodyPr/>
          <a:lstStyle/>
          <a:p>
            <a:pPr eaLnBrk="1" hangingPunct="1"/>
            <a:r>
              <a:rPr lang="zh-TW" altLang="en-US" dirty="0" smtClean="0"/>
              <a:t>設定</a:t>
            </a:r>
            <a:r>
              <a:rPr lang="zh-TW" altLang="en-US" dirty="0"/>
              <a:t>網路</a:t>
            </a:r>
            <a:r>
              <a:rPr lang="zh-TW" altLang="en-US" dirty="0" smtClean="0"/>
              <a:t>名稱</a:t>
            </a:r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CA7F4710-29A2-4F5A-8C61-76322B581E0F}" type="datetime1">
              <a:rPr lang="zh-TW" altLang="en-US" smtClean="0"/>
              <a:pPr>
                <a:defRPr/>
              </a:pPr>
              <a:t>2014/12/15</a:t>
            </a:fld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233835-E111-46A7-B6DF-C65164B5CCF3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68655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70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orldwide design template">
  <a:themeElements>
    <a:clrScheme name="1_Worldwide design template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3366FF"/>
      </a:hlink>
      <a:folHlink>
        <a:srgbClr val="0099FF"/>
      </a:folHlink>
    </a:clrScheme>
    <a:fontScheme name="1_Worldwide design template">
      <a:majorFont>
        <a:latin typeface="Tahoma"/>
        <a:ea typeface="標楷體"/>
        <a:cs typeface=""/>
      </a:majorFont>
      <a:minorFont>
        <a:latin typeface="Trebuchet MS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1_Worldwide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orldwide design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orldwide design templat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66FF"/>
        </a:hlink>
        <a:folHlink>
          <a:srgbClr val="00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WCQM-MA-12-05-2004</Template>
  <TotalTime>9531</TotalTime>
  <Words>4995</Words>
  <Application>Microsoft Office PowerPoint</Application>
  <PresentationFormat>如螢幕大小 (4:3)</PresentationFormat>
  <Paragraphs>1269</Paragraphs>
  <Slides>59</Slides>
  <Notes>56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59</vt:i4>
      </vt:variant>
    </vt:vector>
  </HeadingPairs>
  <TitlesOfParts>
    <vt:vector size="60" baseType="lpstr">
      <vt:lpstr>1_Worldwide design template</vt:lpstr>
      <vt:lpstr>OpenStack 雲端虛擬主機服務 介紹與操作 </vt:lpstr>
      <vt:lpstr>OpenStack課程</vt:lpstr>
      <vt:lpstr>OpenStack介紹</vt:lpstr>
      <vt:lpstr>OpenStack操作</vt:lpstr>
      <vt:lpstr>操作步驟</vt:lpstr>
      <vt:lpstr>1.使用者介面</vt:lpstr>
      <vt:lpstr>1.使用者介面</vt:lpstr>
      <vt:lpstr>2.建立網路(內網)</vt:lpstr>
      <vt:lpstr>2.建立網路(內網)</vt:lpstr>
      <vt:lpstr>2.建立網路(內網)</vt:lpstr>
      <vt:lpstr>2.建立網路(內網)</vt:lpstr>
      <vt:lpstr>3.建立路由器</vt:lpstr>
      <vt:lpstr>3.建立路由器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4.連接內網與外網</vt:lpstr>
      <vt:lpstr>5.產生ssh key</vt:lpstr>
      <vt:lpstr>5.產生ssh key</vt:lpstr>
      <vt:lpstr>5.產生ssh key</vt:lpstr>
      <vt:lpstr>6.新增虛擬機</vt:lpstr>
      <vt:lpstr>6.新增虛擬機</vt:lpstr>
      <vt:lpstr>6.新增虛擬機</vt:lpstr>
      <vt:lpstr>6.新增虛擬機</vt:lpstr>
      <vt:lpstr>6.新增虛擬機</vt:lpstr>
      <vt:lpstr>6.新增虛擬機</vt:lpstr>
      <vt:lpstr>7.取得IP</vt:lpstr>
      <vt:lpstr>7.取得IP</vt:lpstr>
      <vt:lpstr>7.取得IP</vt:lpstr>
      <vt:lpstr>7.取得IP</vt:lpstr>
      <vt:lpstr>7.取得IP</vt:lpstr>
      <vt:lpstr>8.設定防火牆</vt:lpstr>
      <vt:lpstr>8.設定防火牆</vt:lpstr>
      <vt:lpstr>8.設定防火牆</vt:lpstr>
      <vt:lpstr>8.設定防火牆</vt:lpstr>
      <vt:lpstr>9.新增儲存空間</vt:lpstr>
      <vt:lpstr>9.新增儲存空間</vt:lpstr>
      <vt:lpstr>9.新增儲存空間</vt:lpstr>
      <vt:lpstr>9.新增儲存空間</vt:lpstr>
      <vt:lpstr>9.新增儲存空間</vt:lpstr>
      <vt:lpstr>10.進行遠端連線</vt:lpstr>
      <vt:lpstr>10.進行遠端連線</vt:lpstr>
      <vt:lpstr>11.掛載儲存空間</vt:lpstr>
      <vt:lpstr>11.掛載儲存空間</vt:lpstr>
      <vt:lpstr>11.掛載儲存空間</vt:lpstr>
      <vt:lpstr>11.掛載儲存空間</vt:lpstr>
      <vt:lpstr>11.掛載儲存空間</vt:lpstr>
      <vt:lpstr>12.API自動化指令</vt:lpstr>
      <vt:lpstr>12.API自動化指令-1</vt:lpstr>
      <vt:lpstr>12.API自動化指令-2</vt:lpstr>
      <vt:lpstr>12.API自動化指令-3</vt:lpstr>
      <vt:lpstr>12.API自動化指令-4</vt:lpstr>
      <vt:lpstr>12.API自動化指令-5</vt:lpstr>
      <vt:lpstr>12.API自動化指令-6</vt:lpstr>
      <vt:lpstr>12.API自動化指令-7</vt:lpstr>
      <vt:lpstr>參考資料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Infrastructure</dc:title>
  <dc:creator>Glenn Hsu</dc:creator>
  <cp:lastModifiedBy>BabyLee</cp:lastModifiedBy>
  <cp:revision>790</cp:revision>
  <cp:lastPrinted>2014-12-08T07:42:10Z</cp:lastPrinted>
  <dcterms:created xsi:type="dcterms:W3CDTF">2004-12-08T08:18:40Z</dcterms:created>
  <dcterms:modified xsi:type="dcterms:W3CDTF">2014-12-15T01:29:37Z</dcterms:modified>
</cp:coreProperties>
</file>