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49" r:id="rId2"/>
    <p:sldId id="397" r:id="rId3"/>
    <p:sldId id="458" r:id="rId4"/>
    <p:sldId id="401" r:id="rId5"/>
    <p:sldId id="398" r:id="rId6"/>
    <p:sldId id="350" r:id="rId7"/>
    <p:sldId id="414" r:id="rId8"/>
    <p:sldId id="402" r:id="rId9"/>
    <p:sldId id="415" r:id="rId10"/>
    <p:sldId id="416" r:id="rId11"/>
    <p:sldId id="417" r:id="rId12"/>
    <p:sldId id="403" r:id="rId13"/>
    <p:sldId id="418" r:id="rId14"/>
    <p:sldId id="404" r:id="rId15"/>
    <p:sldId id="438" r:id="rId16"/>
    <p:sldId id="419" r:id="rId17"/>
    <p:sldId id="420" r:id="rId18"/>
    <p:sldId id="421" r:id="rId19"/>
    <p:sldId id="422" r:id="rId20"/>
    <p:sldId id="405" r:id="rId21"/>
    <p:sldId id="423" r:id="rId22"/>
    <p:sldId id="424" r:id="rId23"/>
    <p:sldId id="406" r:id="rId24"/>
    <p:sldId id="425" r:id="rId25"/>
    <p:sldId id="426" r:id="rId26"/>
    <p:sldId id="427" r:id="rId27"/>
    <p:sldId id="428" r:id="rId28"/>
    <p:sldId id="463" r:id="rId29"/>
    <p:sldId id="407" r:id="rId30"/>
    <p:sldId id="429" r:id="rId31"/>
    <p:sldId id="459" r:id="rId32"/>
    <p:sldId id="460" r:id="rId33"/>
    <p:sldId id="430" r:id="rId34"/>
    <p:sldId id="408" r:id="rId35"/>
    <p:sldId id="462" r:id="rId36"/>
    <p:sldId id="431" r:id="rId37"/>
    <p:sldId id="464" r:id="rId38"/>
    <p:sldId id="409" r:id="rId39"/>
    <p:sldId id="432" r:id="rId40"/>
    <p:sldId id="433" r:id="rId41"/>
    <p:sldId id="435" r:id="rId42"/>
    <p:sldId id="465" r:id="rId43"/>
    <p:sldId id="410" r:id="rId44"/>
    <p:sldId id="436" r:id="rId45"/>
    <p:sldId id="411" r:id="rId46"/>
    <p:sldId id="439" r:id="rId47"/>
    <p:sldId id="440" r:id="rId48"/>
    <p:sldId id="437" r:id="rId49"/>
    <p:sldId id="466" r:id="rId50"/>
    <p:sldId id="441" r:id="rId51"/>
    <p:sldId id="450" r:id="rId52"/>
    <p:sldId id="451" r:id="rId53"/>
    <p:sldId id="452" r:id="rId54"/>
    <p:sldId id="453" r:id="rId55"/>
    <p:sldId id="454" r:id="rId56"/>
    <p:sldId id="455" r:id="rId57"/>
    <p:sldId id="457" r:id="rId58"/>
    <p:sldId id="413" r:id="rId59"/>
    <p:sldId id="307" r:id="rId60"/>
  </p:sldIdLst>
  <p:sldSz cx="9144000" cy="6858000" type="screen4x3"/>
  <p:notesSz cx="9926638" cy="67976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E7"/>
    <a:srgbClr val="00CC00"/>
    <a:srgbClr val="F595EA"/>
    <a:srgbClr val="EF5FDE"/>
    <a:srgbClr val="33CCCC"/>
    <a:srgbClr val="F7AFEE"/>
    <a:srgbClr val="0033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127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0E580-3A1B-47A5-AECE-77F5346CF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54" y="3229414"/>
            <a:ext cx="7942734" cy="30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31B56-44D8-42A4-9E11-673151F0A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err="1"/>
              <a:t>OpenStack</a:t>
            </a:r>
            <a:r>
              <a:rPr lang="zh-TW" altLang="zh-TW" dirty="0"/>
              <a:t>是一個</a:t>
            </a:r>
            <a:r>
              <a:rPr lang="zh-TW" altLang="zh-TW" strike="sngStrike" dirty="0"/>
              <a:t>美國國家航空暨太空總署和</a:t>
            </a:r>
            <a:r>
              <a:rPr lang="en-US" altLang="zh-TW" strike="sngStrike" dirty="0"/>
              <a:t>Rackspace</a:t>
            </a:r>
            <a:r>
              <a:rPr lang="zh-TW" altLang="zh-TW" strike="sngStrike" dirty="0"/>
              <a:t>合作研發的雲端運算‎軟體，以</a:t>
            </a:r>
            <a:r>
              <a:rPr lang="en-US" altLang="zh-TW" strike="sngStrike" dirty="0"/>
              <a:t>Apache</a:t>
            </a:r>
            <a:r>
              <a:rPr lang="zh-TW" altLang="zh-TW" strike="sngStrike" dirty="0"/>
              <a:t>許可證授權，並且是一個</a:t>
            </a:r>
            <a:r>
              <a:rPr lang="zh-TW" altLang="zh-TW" dirty="0"/>
              <a:t>自由軟體</a:t>
            </a:r>
            <a:r>
              <a:rPr lang="en-US" altLang="zh-TW" dirty="0"/>
              <a:t>(</a:t>
            </a:r>
            <a:r>
              <a:rPr lang="zh-TW" altLang="zh-TW" dirty="0"/>
              <a:t>開放原始碼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利用虛擬化的技術，讓使用者建立自己的作業系統，並安裝軟體。此圖為官網所提供的架構圖，其中有</a:t>
            </a:r>
            <a:r>
              <a:rPr lang="en-US" altLang="zh-TW" dirty="0"/>
              <a:t>compute node(</a:t>
            </a:r>
            <a:r>
              <a:rPr lang="zh-TW" altLang="en-US" dirty="0"/>
              <a:t>運算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network node(</a:t>
            </a:r>
            <a:r>
              <a:rPr lang="zh-TW" altLang="en-US" dirty="0"/>
              <a:t>網路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storage node(</a:t>
            </a:r>
            <a:r>
              <a:rPr lang="zh-TW" altLang="en-US" dirty="0"/>
              <a:t>儲存</a:t>
            </a:r>
            <a:r>
              <a:rPr lang="en-US" altLang="zh-TW" dirty="0"/>
              <a:t>)</a:t>
            </a:r>
            <a:r>
              <a:rPr lang="zh-TW" altLang="en-US" dirty="0"/>
              <a:t>三個節點。使用者透過</a:t>
            </a:r>
            <a:r>
              <a:rPr lang="en-US" altLang="zh-TW" dirty="0" err="1"/>
              <a:t>OpenStack</a:t>
            </a:r>
            <a:r>
              <a:rPr lang="en-US" altLang="zh-TW" dirty="0"/>
              <a:t> Dashboard</a:t>
            </a:r>
            <a:r>
              <a:rPr lang="zh-TW" altLang="en-US" dirty="0"/>
              <a:t>來操作。</a:t>
            </a:r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稍後建立虛擬機時會使用到</a:t>
            </a:r>
            <a:r>
              <a:rPr lang="en-US" altLang="zh-TW" sz="800" dirty="0" err="1"/>
              <a:t>ssh</a:t>
            </a:r>
            <a:r>
              <a:rPr lang="en-US" altLang="zh-TW" sz="800" dirty="0"/>
              <a:t> key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請選擇</a:t>
            </a:r>
            <a:r>
              <a:rPr lang="en-US" altLang="zh-TW" sz="800" dirty="0"/>
              <a:t>ubuntu14.04 </a:t>
            </a:r>
            <a:r>
              <a:rPr lang="zh-TW" altLang="en-US" sz="800" dirty="0"/>
              <a:t>後面使用</a:t>
            </a:r>
            <a:r>
              <a:rPr lang="en-US" altLang="zh-TW" sz="800" dirty="0"/>
              <a:t>API</a:t>
            </a:r>
            <a:r>
              <a:rPr lang="zh-TW" altLang="en-US" sz="800" dirty="0"/>
              <a:t>要在</a:t>
            </a:r>
            <a:r>
              <a:rPr lang="en-US" altLang="zh-TW" sz="800" dirty="0"/>
              <a:t>ubuntu14.04</a:t>
            </a:r>
            <a:r>
              <a:rPr lang="zh-TW" altLang="en-US" sz="800" dirty="0"/>
              <a:t>的虛擬機去下指令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安全性群組，預設</a:t>
            </a:r>
            <a:r>
              <a:rPr lang="en-US" altLang="zh-TW" sz="800" dirty="0"/>
              <a:t>default</a:t>
            </a:r>
            <a:r>
              <a:rPr lang="zh-TW" altLang="en-US" sz="800" dirty="0"/>
              <a:t>，此為防火牆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276">
              <a:defRPr/>
            </a:pPr>
            <a:endParaRPr lang="en-US" altLang="zh-TW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儲存空間類似隨身碟功用，可掛載到不同虛擬機上使用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/>
              <a:t>Dashboard</a:t>
            </a:r>
            <a:r>
              <a:rPr lang="zh-TW" altLang="en-US" dirty="0"/>
              <a:t>，建立內網，建立</a:t>
            </a:r>
            <a:r>
              <a:rPr lang="en-US" altLang="zh-TW" dirty="0"/>
              <a:t>router</a:t>
            </a:r>
            <a:r>
              <a:rPr lang="zh-TW" altLang="en-US" dirty="0"/>
              <a:t>，透過</a:t>
            </a:r>
            <a:r>
              <a:rPr lang="en-US" altLang="zh-TW" dirty="0"/>
              <a:t>router</a:t>
            </a:r>
            <a:r>
              <a:rPr lang="zh-TW" altLang="en-US" dirty="0"/>
              <a:t>連接內網與外網，用</a:t>
            </a:r>
            <a:r>
              <a:rPr lang="en-US" altLang="zh-TW" dirty="0"/>
              <a:t>putty</a:t>
            </a:r>
            <a:r>
              <a:rPr lang="zh-TW" altLang="en-US" dirty="0"/>
              <a:t>連進</a:t>
            </a:r>
            <a:r>
              <a:rPr lang="en-US" altLang="zh-TW" dirty="0" err="1"/>
              <a:t>sparc</a:t>
            </a:r>
            <a:r>
              <a:rPr lang="zh-TW" altLang="en-US" dirty="0"/>
              <a:t>主機產生</a:t>
            </a:r>
            <a:r>
              <a:rPr lang="en-US" altLang="zh-TW" dirty="0" err="1"/>
              <a:t>ssh</a:t>
            </a:r>
            <a:r>
              <a:rPr lang="en-US" altLang="zh-TW" dirty="0"/>
              <a:t> key</a:t>
            </a:r>
            <a:r>
              <a:rPr lang="zh-TW" altLang="en-US" dirty="0"/>
              <a:t>，新增虛擬機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請輸入剛剛取得的</a:t>
            </a:r>
            <a:r>
              <a:rPr lang="en-US" altLang="zh-TW" sz="800" dirty="0"/>
              <a:t>IP</a:t>
            </a:r>
            <a:r>
              <a:rPr lang="zh-TW" altLang="en-US" sz="800" dirty="0"/>
              <a:t>。已成功連線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補充說明：</a:t>
            </a:r>
            <a:r>
              <a:rPr lang="en-US" altLang="zh-TW" sz="800" dirty="0" err="1"/>
              <a:t>ubuntu</a:t>
            </a:r>
            <a:r>
              <a:rPr lang="zh-TW" altLang="en-US" sz="800" dirty="0"/>
              <a:t>映像檔</a:t>
            </a:r>
            <a:endParaRPr lang="en-US" altLang="zh-TW" sz="800" dirty="0"/>
          </a:p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登入帳號密碼皆預設為各位的</a:t>
            </a:r>
            <a:r>
              <a:rPr lang="en-US" altLang="zh-TW" sz="800" dirty="0"/>
              <a:t>center</a:t>
            </a:r>
            <a:r>
              <a:rPr lang="zh-TW" altLang="en-US" sz="800" dirty="0"/>
              <a:t>帳號，登入後畫面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主要功能列在左邊的選單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fld id="{3050F923-A752-49E7-955A-8576AA0F4323}" type="datetime1">
              <a:rPr kumimoji="0" lang="zh-TW" altLang="en-US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l" eaLnBrk="1" hangingPunct="1">
                <a:defRPr/>
              </a:pPr>
              <a:t>2014/12/12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3922F25-A19A-47B8-B2CA-DDB3D812F7BB}" type="slidenum">
              <a:rPr kumimoji="0" lang="en-US" altLang="zh-TW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6" name="Picture 26" descr="中心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03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DA3-DE27-4C18-ADE7-0AD1772AA1A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868-7B07-444F-8682-979C4F4A5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8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260350"/>
            <a:ext cx="2060575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6030912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3AB0-BACC-4B3B-8A7A-726D9C603D79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22D8-A1BB-4C97-BA76-F3AADD963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0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00113" y="260350"/>
            <a:ext cx="8243887" cy="5835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8660-A773-4656-9AEF-2ED54D6FB80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6FF1-E81E-4680-95DC-9B92AE604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273-DB37-4C73-AC59-F15E4CA807A3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6313-CC27-423F-94E9-2CFDF06D1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85DA-9280-48CE-88C2-11AA88C601FD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09F-17DA-4E50-93E1-B991F7B16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1587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484313"/>
            <a:ext cx="3811588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34D7-03C5-4A9A-B36A-16C600E16BFA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8A21-4354-44C1-8D5F-0D0BB2405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0DA7-780A-4D18-9C9F-13DF482F7221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FECD-2972-4A53-AFA8-F7EA60C19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B54C-C258-4047-A197-DC51FFB23DAC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FD0F-1397-41D3-A2B7-1BD7BFDE3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39F-4272-4E1D-B0B4-474332E0558A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A56-BDDD-4187-BD5C-4080AF238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9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DDFE-7FB1-43FE-B946-C604B604B84F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93AF-E447-4749-A131-49E8DE7CD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749C-1A09-4B54-95AB-5F60DD68919E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FD-E9E7-4F11-A0FD-1E82A09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60350"/>
            <a:ext cx="7551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77557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DEB5E9D-CD4D-452F-8385-101B2F50DD13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322CAAB-0CDF-4F90-A508-0984B3B78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68450" y="6642100"/>
            <a:ext cx="660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200" b="1" dirty="0" smtClean="0">
                <a:solidFill>
                  <a:srgbClr val="003399"/>
                </a:solidFill>
              </a:rPr>
              <a:t>©2014 Jing-Yi Lee, Computer Center, National Central University.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60400" cy="21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306"/>
              </a:avLst>
            </a:prstTxWarp>
          </a:bodyPr>
          <a:lstStyle/>
          <a:p>
            <a:r>
              <a:rPr lang="en-US" altLang="zh-TW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646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NCU/SRC</a:t>
            </a:r>
            <a:endParaRPr lang="zh-TW" altLang="en-US" sz="12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4646C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7667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 descr="中心logo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7.183/horiz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.earth.li/~sgtatham/putty/latest/x86/putty.ex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96.1/horizon/" TargetMode="External"/><Relationship Id="rId7" Type="http://schemas.openxmlformats.org/officeDocument/2006/relationships/hyperlink" Target="http://wiki.cc.ncu.edu.tw/wiki/Virtual_setting" TargetMode="External"/><Relationship Id="rId2" Type="http://schemas.openxmlformats.org/officeDocument/2006/relationships/hyperlink" Target="https://140.115.17.183/horiz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.exe" TargetMode="External"/><Relationship Id="rId5" Type="http://schemas.openxmlformats.org/officeDocument/2006/relationships/hyperlink" Target="http://docs.openstack.org/icehouse/install-guide/install/apt/content/ch_overview.html" TargetMode="External"/><Relationship Id="rId4" Type="http://schemas.openxmlformats.org/officeDocument/2006/relationships/hyperlink" Target="http://www.openstack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775" y="1916832"/>
            <a:ext cx="6373813" cy="1420118"/>
          </a:xfrm>
        </p:spPr>
        <p:txBody>
          <a:bodyPr/>
          <a:lstStyle/>
          <a:p>
            <a:pPr algn="ctr" eaLnBrk="1" hangingPunct="1"/>
            <a:r>
              <a:rPr lang="en-US" altLang="zh-TW" dirty="0" err="1" smtClean="0"/>
              <a:t>OpenStack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雲端</a:t>
            </a:r>
            <a:r>
              <a:rPr lang="zh-TW" altLang="en-US" dirty="0"/>
              <a:t>虛擬</a:t>
            </a:r>
            <a:r>
              <a:rPr lang="zh-TW" altLang="en-US" dirty="0" smtClean="0"/>
              <a:t>主機服務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r>
              <a:rPr lang="zh-TW" altLang="en-US" dirty="0"/>
              <a:t>與操作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60800"/>
            <a:ext cx="6178550" cy="82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李靜怡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103.12.16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設定子網路名稱、網路位址</a:t>
            </a:r>
            <a:r>
              <a:rPr lang="en-US" altLang="zh-TW" dirty="0" smtClean="0"/>
              <a:t>(private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private </a:t>
            </a:r>
            <a:r>
              <a:rPr lang="en-US" altLang="zh-TW" sz="1400" dirty="0" err="1"/>
              <a:t>ip</a:t>
            </a:r>
            <a:r>
              <a:rPr lang="zh-TW" altLang="zh-TW" sz="1400" dirty="0"/>
              <a:t>範圍：</a:t>
            </a:r>
          </a:p>
          <a:p>
            <a:pPr marL="0" indent="0">
              <a:buNone/>
            </a:pPr>
            <a:r>
              <a:rPr lang="en-US" altLang="zh-TW" sz="1400" dirty="0"/>
              <a:t>					</a:t>
            </a:r>
            <a:r>
              <a:rPr lang="zh-TW" altLang="en-US" sz="1400" dirty="0"/>
              <a:t>　　　 </a:t>
            </a:r>
            <a:r>
              <a:rPr lang="en-US" altLang="zh-TW" sz="1400" dirty="0" smtClean="0"/>
              <a:t>1.A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10.0.0.0/8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10.0.0.1~10.255.255.254)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2.B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172.16.0.0/12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/>
              <a:t>　</a:t>
            </a:r>
            <a:r>
              <a:rPr lang="zh-TW" altLang="en-US" sz="1200" dirty="0" smtClean="0"/>
              <a:t>　　　　</a:t>
            </a:r>
            <a:r>
              <a:rPr lang="en-US" altLang="zh-TW" sz="1200" dirty="0" smtClean="0"/>
              <a:t>(172.16.0.1~172.31.255.254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3.C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192.168.0.0/16</a:t>
            </a:r>
          </a:p>
          <a:p>
            <a:pPr marL="0" indent="0">
              <a:buNone/>
            </a:pPr>
            <a:r>
              <a:rPr lang="en-US" altLang="zh-TW" sz="1200" dirty="0"/>
              <a:t>	</a:t>
            </a:r>
            <a:r>
              <a:rPr lang="en-US" altLang="zh-TW" sz="1200" dirty="0" smtClean="0"/>
              <a:t>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(192.168.0.1~192.168.255.254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eaLnBrk="1" hangingPunct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50149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zh-TW" dirty="0"/>
              <a:t>設定</a:t>
            </a:r>
            <a:r>
              <a:rPr lang="en-US" altLang="zh-TW" dirty="0"/>
              <a:t>DNS</a:t>
            </a:r>
            <a:r>
              <a:rPr lang="zh-TW" altLang="zh-TW" dirty="0"/>
              <a:t>名稱</a:t>
            </a:r>
            <a:r>
              <a:rPr lang="zh-TW" altLang="zh-TW" dirty="0" smtClean="0"/>
              <a:t>伺服器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	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7" y="2060849"/>
            <a:ext cx="5014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新增路由器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88425" y="2667000"/>
            <a:ext cx="73000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路由器名稱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586810" y="3251076"/>
            <a:ext cx="504057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閘道</a:t>
            </a:r>
            <a:r>
              <a:rPr lang="en-US" altLang="zh-TW" dirty="0"/>
              <a:t>(</a:t>
            </a:r>
            <a:r>
              <a:rPr lang="zh-TW" altLang="zh-TW" dirty="0"/>
              <a:t>即設定對外網路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3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對外網路</a:t>
            </a:r>
            <a:r>
              <a:rPr lang="zh-TW" altLang="en-US" dirty="0" smtClean="0"/>
              <a:t>，選擇</a:t>
            </a:r>
            <a:r>
              <a:rPr lang="en-US" altLang="zh-TW" dirty="0" smtClean="0"/>
              <a:t>cloud-net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7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名稱進去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808487" y="3260601"/>
            <a:ext cx="60997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zh-TW" altLang="zh-TW" dirty="0"/>
              <a:t>網路卡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8325940" y="4188693"/>
            <a:ext cx="710555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選擇</a:t>
            </a:r>
            <a:r>
              <a:rPr lang="zh-TW" altLang="zh-TW" dirty="0"/>
              <a:t>稍早自行</a:t>
            </a:r>
            <a:r>
              <a:rPr lang="zh-TW" altLang="zh-TW" dirty="0" smtClean="0"/>
              <a:t>設定</a:t>
            </a:r>
            <a:r>
              <a:rPr lang="zh-TW" altLang="en-US" dirty="0" smtClean="0"/>
              <a:t>子</a:t>
            </a:r>
            <a:r>
              <a:rPr lang="zh-TW" altLang="zh-TW" dirty="0" smtClean="0"/>
              <a:t>網</a:t>
            </a:r>
            <a:r>
              <a:rPr lang="zh-TW" altLang="en-US" dirty="0" smtClean="0"/>
              <a:t>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072"/>
          <a:stretch/>
        </p:blipFill>
        <p:spPr bwMode="auto">
          <a:xfrm>
            <a:off x="1688505" y="2060674"/>
            <a:ext cx="6616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查看網路拓樸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3293269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課程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0953"/>
              </p:ext>
            </p:extLst>
          </p:nvPr>
        </p:nvGraphicFramePr>
        <p:xfrm>
          <a:off x="899592" y="1628800"/>
          <a:ext cx="7591563" cy="4176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3112"/>
                <a:gridCol w="5548451"/>
              </a:tblGrid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時　間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內　容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9:00~10:30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Dashboard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10:30~10:50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休　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10:50~12:00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API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PuTTY</a:t>
            </a:r>
            <a:r>
              <a:rPr lang="zh-TW" altLang="en-US" dirty="0" smtClean="0"/>
              <a:t>連線到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015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14" y="259499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6"/>
          <a:stretch/>
        </p:blipFill>
        <p:spPr bwMode="auto">
          <a:xfrm>
            <a:off x="1691680" y="2060848"/>
            <a:ext cx="692943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指令為</a:t>
            </a:r>
            <a:r>
              <a:rPr lang="en-US" altLang="zh-TW" dirty="0" err="1" smtClean="0">
                <a:solidFill>
                  <a:srgbClr val="FF0000"/>
                </a:solidFill>
              </a:rPr>
              <a:t>ssh-keygen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400" dirty="0" smtClean="0"/>
              <a:t>Enter </a:t>
            </a:r>
            <a:r>
              <a:rPr lang="en-US" altLang="zh-TW" sz="1400" dirty="0"/>
              <a:t>file in which to save the key (/home0/cc/center65/.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):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//</a:t>
            </a:r>
            <a:r>
              <a:rPr lang="zh-TW" altLang="en-US" sz="1400" dirty="0"/>
              <a:t>可幫</a:t>
            </a:r>
            <a:r>
              <a:rPr lang="en-US" altLang="zh-TW" sz="1400" dirty="0"/>
              <a:t>key</a:t>
            </a:r>
            <a:r>
              <a:rPr lang="zh-TW" altLang="en-US" sz="1400" dirty="0"/>
              <a:t>改名</a:t>
            </a:r>
            <a:r>
              <a:rPr lang="en-US" altLang="zh-TW" sz="1400" dirty="0"/>
              <a:t>(</a:t>
            </a:r>
            <a:r>
              <a:rPr lang="zh-TW" altLang="en-US" sz="1400" dirty="0"/>
              <a:t>不改明就直接按</a:t>
            </a:r>
            <a:r>
              <a:rPr lang="en-US" altLang="zh-TW" sz="1400" dirty="0" smtClean="0"/>
              <a:t>enter)</a:t>
            </a:r>
            <a:br>
              <a:rPr lang="en-US" altLang="zh-TW" sz="1400" dirty="0" smtClean="0"/>
            </a:br>
            <a:r>
              <a:rPr lang="en-US" altLang="zh-TW" sz="1400" dirty="0" smtClean="0"/>
              <a:t>Created </a:t>
            </a:r>
            <a:r>
              <a:rPr lang="en-US" altLang="zh-TW" sz="1400" dirty="0"/>
              <a:t>directory </a:t>
            </a:r>
            <a:r>
              <a:rPr lang="en-US" altLang="zh-TW" sz="1400" dirty="0" smtClean="0"/>
              <a:t>‘/</a:t>
            </a:r>
            <a:r>
              <a:rPr lang="en-US" altLang="zh-TW" sz="1400" dirty="0"/>
              <a:t>home0/cc/center65/.</a:t>
            </a:r>
            <a:r>
              <a:rPr lang="en-US" altLang="zh-TW" sz="1400" dirty="0" err="1" smtClean="0"/>
              <a:t>ssh</a:t>
            </a:r>
            <a:r>
              <a:rPr lang="en-US" altLang="zh-TW" sz="1400" dirty="0" smtClean="0"/>
              <a:t>’.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//</a:t>
            </a:r>
            <a:r>
              <a:rPr lang="zh-TW" altLang="en-US" sz="1400" dirty="0" smtClean="0"/>
              <a:t>自動建立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ssh</a:t>
            </a:r>
            <a:r>
              <a:rPr lang="zh-TW" altLang="en-US" sz="1400" dirty="0" smtClean="0"/>
              <a:t>資料夾，產生的</a:t>
            </a:r>
            <a:r>
              <a:rPr lang="en-US" altLang="zh-TW" sz="1400" dirty="0" smtClean="0"/>
              <a:t>key</a:t>
            </a:r>
            <a:r>
              <a:rPr lang="zh-TW" altLang="en-US" sz="1400" dirty="0" smtClean="0"/>
              <a:t>放裡面</a:t>
            </a:r>
            <a:endParaRPr lang="en-US" altLang="zh-TW" sz="1400" dirty="0"/>
          </a:p>
          <a:p>
            <a:r>
              <a:rPr lang="en-US" altLang="zh-TW" sz="1400" dirty="0"/>
              <a:t>Enter passphrase (empty for no passphrase):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</a:t>
            </a:r>
          </a:p>
          <a:p>
            <a:r>
              <a:rPr lang="en-US" altLang="zh-TW" sz="1400" dirty="0"/>
              <a:t>Enter same passphrase again: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enter(</a:t>
            </a:r>
            <a:r>
              <a:rPr lang="zh-TW" altLang="en-US" sz="1400" dirty="0"/>
              <a:t>二次確認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Your identification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. //</a:t>
            </a:r>
            <a:r>
              <a:rPr lang="zh-TW" altLang="en-US" sz="1400" dirty="0"/>
              <a:t>私鑰</a:t>
            </a:r>
          </a:p>
          <a:p>
            <a:r>
              <a:rPr lang="en-US" altLang="zh-TW" sz="1400" dirty="0"/>
              <a:t>Your public key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/id_rsa.pub. //</a:t>
            </a:r>
            <a:r>
              <a:rPr lang="zh-TW" altLang="en-US" sz="1400" dirty="0"/>
              <a:t>公鑰</a:t>
            </a:r>
            <a:endParaRPr lang="en-US" altLang="zh-TW" sz="1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並複製，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cat .</a:t>
            </a:r>
            <a:r>
              <a:rPr lang="en-US" altLang="zh-TW" dirty="0" err="1" smtClean="0">
                <a:solidFill>
                  <a:srgbClr val="FF0000"/>
                </a:solidFill>
              </a:rPr>
              <a:t>ssh</a:t>
            </a:r>
            <a:r>
              <a:rPr lang="en-US" altLang="zh-TW" dirty="0" smtClean="0">
                <a:solidFill>
                  <a:srgbClr val="FF0000"/>
                </a:solidFill>
              </a:rPr>
              <a:t>/id_rsa.pub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PuTTY</a:t>
            </a:r>
            <a:r>
              <a:rPr lang="zh-TW" altLang="en-US" dirty="0" smtClean="0"/>
              <a:t>的複製方式，框起來即可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00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7008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r>
              <a:rPr lang="zh-TW" altLang="zh-TW" dirty="0" smtClean="0"/>
              <a:t>發動</a:t>
            </a:r>
            <a:r>
              <a:rPr lang="zh-TW" altLang="en-US" dirty="0" smtClean="0"/>
              <a:t>執行</a:t>
            </a:r>
            <a:r>
              <a:rPr lang="zh-TW" altLang="zh-TW" dirty="0" smtClean="0"/>
              <a:t>實例</a:t>
            </a:r>
            <a:r>
              <a:rPr lang="en-US" altLang="zh-TW" dirty="0"/>
              <a:t>(</a:t>
            </a:r>
            <a:r>
              <a:rPr lang="zh-TW" altLang="zh-TW" dirty="0"/>
              <a:t>即為新增虛擬機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06891" y="2670820"/>
            <a:ext cx="820020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設定名稱、樣板、映像檔</a:t>
            </a:r>
            <a:r>
              <a:rPr lang="en-US" altLang="zh-TW" dirty="0" smtClean="0"/>
              <a:t>ubuntu14.04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07120" y="3529583"/>
            <a:ext cx="1468736" cy="2173585"/>
            <a:chOff x="1807120" y="3529583"/>
            <a:chExt cx="1468736" cy="2173585"/>
          </a:xfrm>
        </p:grpSpPr>
        <p:sp>
          <p:nvSpPr>
            <p:cNvPr id="10" name="矩形 9"/>
            <p:cNvSpPr/>
            <p:nvPr/>
          </p:nvSpPr>
          <p:spPr bwMode="auto">
            <a:xfrm>
              <a:off x="1807121" y="3529583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807121" y="4024314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07120" y="5517232"/>
              <a:ext cx="1468736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823145" y="5013176"/>
              <a:ext cx="71834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存取權以及安全性，加入</a:t>
            </a:r>
            <a:r>
              <a:rPr lang="en-US" altLang="zh-TW" dirty="0" err="1" smtClean="0"/>
              <a:t>ssh</a:t>
            </a:r>
            <a:r>
              <a:rPr lang="en-US" altLang="zh-TW" dirty="0" smtClean="0"/>
              <a:t> key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zh-TW" altLang="en-US" dirty="0" smtClean="0"/>
              <a:t>安全性群組，預設</a:t>
            </a:r>
            <a:r>
              <a:rPr lang="en-US" altLang="zh-TW" dirty="0" smtClean="0"/>
              <a:t>default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名稱、貼上公鑰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62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7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1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聯結浮動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，為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機器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到虛擬機所需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40930" cy="226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介紹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/>
              <a:t>OpenStack</a:t>
            </a:r>
            <a:r>
              <a:rPr lang="zh-TW" altLang="en-US" sz="3600" dirty="0" smtClean="0"/>
              <a:t>雲端運算平台架構圖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9914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5236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成功取得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，本例為</a:t>
            </a:r>
            <a:r>
              <a:rPr lang="en-US" altLang="zh-TW" smtClean="0"/>
              <a:t>140.115.0.18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36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6271617" y="3601591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691680" y="2060848"/>
            <a:ext cx="6807994" cy="2843213"/>
            <a:chOff x="1691680" y="2060848"/>
            <a:chExt cx="6807994" cy="2843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6807994" cy="284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7145237" y="2670820"/>
              <a:ext cx="62731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000875" cy="346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9937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760741" y="3016002"/>
            <a:ext cx="83418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設定儲存空間名稱、大小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807122" y="2665487"/>
            <a:ext cx="417090" cy="1784970"/>
            <a:chOff x="1807122" y="2665487"/>
            <a:chExt cx="417090" cy="1784970"/>
          </a:xfrm>
        </p:grpSpPr>
        <p:sp>
          <p:nvSpPr>
            <p:cNvPr id="9" name="矩形 8"/>
            <p:cNvSpPr/>
            <p:nvPr/>
          </p:nvSpPr>
          <p:spPr bwMode="auto">
            <a:xfrm>
              <a:off x="1807122" y="2665487"/>
              <a:ext cx="417090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822774" y="4264521"/>
              <a:ext cx="19289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操作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921947" cy="47879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練習網址：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140.115.17.183/horizon/</a:t>
            </a:r>
            <a:r>
              <a:rPr lang="en-US" altLang="zh-TW" dirty="0">
                <a:hlinkClick r:id="rId3"/>
              </a:rPr>
              <a:t/>
            </a:r>
            <a:br>
              <a:rPr lang="en-US" altLang="zh-TW" dirty="0">
                <a:hlinkClick r:id="rId3"/>
              </a:rPr>
            </a:b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密碼：皆預設為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下載</a:t>
            </a:r>
            <a:r>
              <a:rPr lang="en-US" altLang="zh-TW" dirty="0" err="1"/>
              <a:t>PuTTY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http://the.earth.li/~</a:t>
            </a:r>
            <a:r>
              <a:rPr lang="en-US" altLang="zh-TW" dirty="0" smtClean="0">
                <a:hlinkClick r:id="rId4"/>
              </a:rPr>
              <a:t>sgtatham/putty/latest/x86/putty.exe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使用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主機進行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(</a:t>
            </a:r>
            <a:r>
              <a:rPr lang="zh-TW" altLang="en-US" dirty="0"/>
              <a:t>同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掛載儲存空間，更多→編輯附件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7092281" y="4040188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1226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指令：</a:t>
            </a:r>
            <a:r>
              <a:rPr lang="en-US" altLang="zh-TW" dirty="0" err="1" smtClean="0"/>
              <a:t>ssh</a:t>
            </a:r>
            <a:r>
              <a:rPr lang="en-US" altLang="zh-TW" dirty="0"/>
              <a:t> </a:t>
            </a:r>
            <a:r>
              <a:rPr lang="en-US" altLang="zh-TW" dirty="0" smtClean="0"/>
              <a:t>ubuntu@</a:t>
            </a:r>
            <a:r>
              <a:rPr lang="en-US" altLang="zh-TW" dirty="0" smtClean="0">
                <a:solidFill>
                  <a:srgbClr val="FF0000"/>
                </a:solidFill>
              </a:rPr>
              <a:t>140.115.0.18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補充說明：</a:t>
            </a:r>
            <a:endParaRPr lang="en-US" altLang="zh-TW" sz="19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3411855" cy="44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查看掛載的儲存空間 </a:t>
            </a:r>
            <a:r>
              <a:rPr lang="en-US" altLang="zh-TW" dirty="0" smtClean="0">
                <a:solidFill>
                  <a:srgbClr val="FF0000"/>
                </a:solidFill>
              </a:rPr>
              <a:t>cat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proc</a:t>
            </a:r>
            <a:r>
              <a:rPr lang="en-US" altLang="zh-TW" dirty="0" smtClean="0">
                <a:solidFill>
                  <a:srgbClr val="FF0000"/>
                </a:solidFill>
              </a:rPr>
              <a:t>/partitions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 smtClean="0">
                <a:solidFill>
                  <a:srgbClr val="FF0000"/>
                </a:solidFill>
              </a:rPr>
              <a:t>	</a:t>
            </a:r>
            <a:r>
              <a:rPr lang="en-US" altLang="zh-TW" sz="1600" dirty="0">
                <a:solidFill>
                  <a:srgbClr val="FF0000"/>
                </a:solidFill>
              </a:rPr>
              <a:t>				</a:t>
            </a:r>
            <a:r>
              <a:rPr lang="en-US" altLang="zh-TW" sz="1600" dirty="0" err="1"/>
              <a:t>vdb</a:t>
            </a:r>
            <a:r>
              <a:rPr lang="zh-TW" altLang="en-US" sz="1600" dirty="0"/>
              <a:t>為剛剛掛載的空間</a:t>
            </a:r>
            <a:endParaRPr lang="en-US" altLang="zh-TW" sz="1600" dirty="0"/>
          </a:p>
          <a:p>
            <a:r>
              <a:rPr lang="zh-TW" altLang="en-US" dirty="0" smtClean="0"/>
              <a:t>切換</a:t>
            </a:r>
            <a:r>
              <a:rPr lang="zh-TW" altLang="en-US" dirty="0"/>
              <a:t>成</a:t>
            </a:r>
            <a:r>
              <a:rPr lang="en-US" altLang="zh-TW" dirty="0"/>
              <a:t>root</a:t>
            </a:r>
            <a:r>
              <a:rPr lang="zh-TW" altLang="en-US" dirty="0"/>
              <a:t>方式，輸入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-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格式化硬碟</a:t>
            </a:r>
            <a:r>
              <a:rPr lang="en-US" altLang="zh-TW" dirty="0" err="1">
                <a:solidFill>
                  <a:srgbClr val="FF0000"/>
                </a:solidFill>
              </a:rPr>
              <a:t>mkfs</a:t>
            </a:r>
            <a:r>
              <a:rPr lang="en-US" altLang="zh-TW" dirty="0">
                <a:solidFill>
                  <a:srgbClr val="FF0000"/>
                </a:solidFill>
              </a:rPr>
              <a:t> -t ext4 /</a:t>
            </a:r>
            <a:r>
              <a:rPr lang="en-US" altLang="zh-TW" dirty="0" err="1" smtClean="0">
                <a:solidFill>
                  <a:srgbClr val="FF0000"/>
                </a:solidFill>
              </a:rPr>
              <a:t>dev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vdb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掛載</a:t>
            </a:r>
            <a:r>
              <a:rPr lang="en-US" altLang="zh-TW" dirty="0">
                <a:solidFill>
                  <a:srgbClr val="FF0000"/>
                </a:solidFill>
              </a:rPr>
              <a:t>mount /</a:t>
            </a:r>
            <a:r>
              <a:rPr lang="en-US" altLang="zh-TW" dirty="0" err="1">
                <a:solidFill>
                  <a:srgbClr val="FF0000"/>
                </a:solidFill>
              </a:rPr>
              <a:t>dev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vdb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查看掛載情況輸入</a:t>
            </a:r>
            <a:r>
              <a:rPr lang="en-US" altLang="zh-TW" dirty="0" err="1">
                <a:solidFill>
                  <a:srgbClr val="FF0000"/>
                </a:solidFill>
              </a:rPr>
              <a:t>df</a:t>
            </a:r>
            <a:r>
              <a:rPr lang="en-US" altLang="zh-TW" dirty="0">
                <a:solidFill>
                  <a:srgbClr val="FF0000"/>
                </a:solidFill>
              </a:rPr>
              <a:t> -h</a:t>
            </a:r>
            <a:r>
              <a:rPr lang="zh-TW" altLang="en-US" dirty="0"/>
              <a:t>，已掛載成功</a:t>
            </a:r>
            <a:endParaRPr lang="en-US" altLang="zh-TW" dirty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152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1594"/>
            <a:ext cx="543639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62906"/>
            <a:ext cx="7488832" cy="477440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0000"/>
                </a:solidFill>
              </a:rPr>
              <a:t>sudo</a:t>
            </a:r>
            <a:r>
              <a:rPr lang="en-US" altLang="zh-TW" sz="1300" dirty="0" smtClean="0">
                <a:solidFill>
                  <a:srgbClr val="FF0000"/>
                </a:solidFill>
              </a:rPr>
              <a:t> </a:t>
            </a:r>
            <a:r>
              <a:rPr lang="en-US" altLang="zh-TW" sz="1300" dirty="0">
                <a:solidFill>
                  <a:srgbClr val="FF0000"/>
                </a:solidFill>
              </a:rPr>
              <a:t>-</a:t>
            </a:r>
            <a:r>
              <a:rPr lang="en-US" altLang="zh-TW" sz="1300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mkfs</a:t>
            </a:r>
            <a:r>
              <a:rPr lang="en-US" altLang="zh-TW" sz="1300" dirty="0" smtClean="0">
                <a:solidFill>
                  <a:srgbClr val="FFC000"/>
                </a:solidFill>
              </a:rPr>
              <a:t> -t ext4 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dev</a:t>
            </a:r>
            <a:r>
              <a:rPr lang="en-US" altLang="zh-TW" sz="1300" dirty="0" smtClean="0">
                <a:solidFill>
                  <a:srgbClr val="FFC000"/>
                </a:solidFill>
              </a:rPr>
              <a:t>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vdb</a:t>
            </a:r>
            <a:endParaRPr lang="en-US" altLang="zh-TW" sz="13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300" dirty="0">
                <a:solidFill>
                  <a:srgbClr val="FFFF00"/>
                </a:solidFill>
              </a:rPr>
              <a:t>	</a:t>
            </a:r>
            <a:r>
              <a:rPr lang="en-US" altLang="zh-TW" sz="1300" dirty="0" smtClean="0">
                <a:solidFill>
                  <a:srgbClr val="FFFF00"/>
                </a:solidFill>
              </a:rPr>
              <a:t>			mount 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dev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vdb</a:t>
            </a:r>
            <a:r>
              <a:rPr lang="en-US" altLang="zh-TW" sz="1300" dirty="0">
                <a:solidFill>
                  <a:srgbClr val="FFFF00"/>
                </a:solidFill>
              </a:rPr>
              <a:t> /</a:t>
            </a:r>
            <a:r>
              <a:rPr lang="en-US" altLang="zh-TW" sz="1300" dirty="0" err="1">
                <a:solidFill>
                  <a:srgbClr val="FFFF00"/>
                </a:solidFill>
              </a:rPr>
              <a:t>mnt</a:t>
            </a:r>
            <a:endParaRPr lang="en-US" altLang="zh-TW" sz="1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00" dirty="0" smtClean="0">
                <a:solidFill>
                  <a:srgbClr val="92D05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92D050"/>
                </a:solidFill>
              </a:rPr>
              <a:t>df</a:t>
            </a:r>
            <a:r>
              <a:rPr lang="en-US" altLang="zh-TW" sz="1300" dirty="0" smtClean="0">
                <a:solidFill>
                  <a:srgbClr val="92D050"/>
                </a:solidFill>
              </a:rPr>
              <a:t> </a:t>
            </a:r>
            <a:r>
              <a:rPr lang="en-US" altLang="zh-TW" sz="1300" dirty="0">
                <a:solidFill>
                  <a:srgbClr val="92D050"/>
                </a:solidFill>
              </a:rPr>
              <a:t>-</a:t>
            </a:r>
            <a:r>
              <a:rPr lang="en-US" altLang="zh-TW" sz="1300" dirty="0" smtClean="0">
                <a:solidFill>
                  <a:srgbClr val="92D050"/>
                </a:solidFill>
              </a:rPr>
              <a:t>h</a:t>
            </a:r>
            <a:endParaRPr lang="en-US" altLang="zh-TW" sz="1300" dirty="0">
              <a:solidFill>
                <a:srgbClr val="92D05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卸除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</a:t>
            </a:r>
            <a:r>
              <a:rPr lang="zh-TW" altLang="en-US" dirty="0"/>
              <a:t>先</a:t>
            </a:r>
            <a:r>
              <a:rPr lang="zh-TW" altLang="en-US" dirty="0" smtClean="0"/>
              <a:t>卸載，輸入</a:t>
            </a:r>
            <a:r>
              <a:rPr lang="en-US" altLang="zh-TW" dirty="0" err="1">
                <a:solidFill>
                  <a:srgbClr val="FF0000"/>
                </a:solidFill>
              </a:rPr>
              <a:t>umount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0916"/>
            <a:ext cx="7248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79506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9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操作步驟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使用者介面</a:t>
            </a:r>
            <a:r>
              <a:rPr lang="en-US" altLang="zh-TW" dirty="0"/>
              <a:t>		</a:t>
            </a:r>
            <a:r>
              <a:rPr lang="en-US" altLang="zh-TW" dirty="0" smtClean="0"/>
              <a:t> 7</a:t>
            </a:r>
            <a:r>
              <a:rPr lang="en-US" altLang="zh-TW" dirty="0"/>
              <a:t>.</a:t>
            </a:r>
            <a:r>
              <a:rPr lang="zh-TW" altLang="en-US" dirty="0"/>
              <a:t>取得</a:t>
            </a:r>
            <a:r>
              <a:rPr lang="en-US" altLang="zh-TW" dirty="0" smtClean="0"/>
              <a:t>IP</a:t>
            </a:r>
          </a:p>
          <a:p>
            <a:pPr marL="0" indent="0" eaLnBrk="1" hangingPunct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建立網路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內網</a:t>
            </a:r>
            <a:r>
              <a:rPr lang="en-US" altLang="zh-TW" dirty="0" smtClean="0"/>
              <a:t>)</a:t>
            </a:r>
            <a:r>
              <a:rPr lang="en-US" altLang="zh-TW" dirty="0"/>
              <a:t>	</a:t>
            </a:r>
            <a:r>
              <a:rPr lang="en-US" altLang="zh-TW" dirty="0" smtClean="0"/>
              <a:t> 	 8</a:t>
            </a:r>
            <a:r>
              <a:rPr lang="en-US" altLang="zh-TW" dirty="0"/>
              <a:t>.</a:t>
            </a:r>
            <a:r>
              <a:rPr lang="zh-TW" altLang="en-US" dirty="0"/>
              <a:t>設定防火牆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建立路由器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 9</a:t>
            </a:r>
            <a:r>
              <a:rPr lang="en-US" altLang="zh-TW" dirty="0"/>
              <a:t>.</a:t>
            </a:r>
            <a:r>
              <a:rPr lang="zh-TW" altLang="en-US" dirty="0"/>
              <a:t>新增儲存空間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連接內網與外網</a:t>
            </a:r>
            <a:r>
              <a:rPr lang="en-US" altLang="zh-TW" dirty="0"/>
              <a:t>	</a:t>
            </a:r>
            <a:r>
              <a:rPr lang="en-US" altLang="zh-TW" dirty="0" smtClean="0"/>
              <a:t>10</a:t>
            </a:r>
            <a:r>
              <a:rPr lang="en-US" altLang="zh-TW" dirty="0"/>
              <a:t>.</a:t>
            </a:r>
            <a:r>
              <a:rPr lang="zh-TW" altLang="en-US" dirty="0"/>
              <a:t>進行遠端連線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en-US" altLang="zh-TW" dirty="0"/>
              <a:t>	</a:t>
            </a:r>
            <a:r>
              <a:rPr lang="en-US" altLang="zh-TW" dirty="0" smtClean="0"/>
              <a:t>	11</a:t>
            </a:r>
            <a:r>
              <a:rPr lang="en-US" altLang="zh-TW" dirty="0"/>
              <a:t>.</a:t>
            </a:r>
            <a:r>
              <a:rPr lang="zh-TW" altLang="en-US" dirty="0"/>
              <a:t>掛載儲存空間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新增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12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API</a:t>
            </a:r>
            <a:r>
              <a:rPr lang="zh-TW" altLang="en-US" dirty="0"/>
              <a:t>自動化指令</a:t>
            </a:r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0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透過剛剛建立的</a:t>
            </a:r>
            <a:r>
              <a:rPr lang="en-US" altLang="zh-TW" dirty="0" smtClean="0"/>
              <a:t>Ubuntu14.04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API</a:t>
            </a:r>
            <a:r>
              <a:rPr lang="zh-TW" altLang="en-US" dirty="0" smtClean="0"/>
              <a:t>指令的方式，再建立另一台虛擬機</a:t>
            </a:r>
            <a:endParaRPr lang="en-US" altLang="zh-TW" dirty="0" smtClean="0"/>
          </a:p>
          <a:p>
            <a:r>
              <a:rPr lang="zh-TW" altLang="en-US" dirty="0"/>
              <a:t>查看</a:t>
            </a:r>
            <a:r>
              <a:rPr lang="en-US" altLang="zh-TW" dirty="0"/>
              <a:t>API</a:t>
            </a:r>
            <a:r>
              <a:rPr lang="zh-TW" altLang="en-US" dirty="0"/>
              <a:t>存取權→</a:t>
            </a:r>
            <a:r>
              <a:rPr lang="en-US" altLang="zh-TW" dirty="0"/>
              <a:t>Identity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787"/>
            <a:ext cx="5257800" cy="337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936950" y="6021288"/>
            <a:ext cx="1368475" cy="12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-1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257055"/>
          </a:xfrm>
        </p:spPr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設定、更新並下載套件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377"/>
              </p:ext>
            </p:extLst>
          </p:nvPr>
        </p:nvGraphicFramePr>
        <p:xfrm>
          <a:off x="1979712" y="1988840"/>
          <a:ext cx="4976490" cy="46101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780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增加本機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名稱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本機名稱可用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hostname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指令查詢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sudo</a:t>
                      </a:r>
                      <a:r>
                        <a:rPr lang="en-US" sz="1200" u="none" strike="noStrike" dirty="0">
                          <a:effectLst/>
                        </a:rPr>
                        <a:t> vim /</a:t>
                      </a:r>
                      <a:r>
                        <a:rPr lang="en-US" sz="1200" u="none" strike="noStrike" dirty="0" err="1">
                          <a:effectLst/>
                        </a:rPr>
                        <a:t>etc</a:t>
                      </a:r>
                      <a:r>
                        <a:rPr lang="en-US" sz="1200" u="none" strike="noStrike" dirty="0">
                          <a:effectLst/>
                        </a:rPr>
                        <a:t>/hosts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127.0.0.1 localhost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127.0.1.1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2.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</a:t>
                      </a:r>
                      <a:r>
                        <a:rPr lang="en-US" sz="1200" b="1" u="none" strike="noStrike" dirty="0">
                          <a:effectLst/>
                        </a:rPr>
                        <a:t>DNS server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此步可省略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vim /etc/resolv.conf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nameserver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140.115.1.31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更新系統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update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upgrade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使用</a:t>
                      </a:r>
                      <a:r>
                        <a:rPr lang="en-US" sz="1200" b="1" u="none" strike="noStrike" dirty="0">
                          <a:effectLst/>
                        </a:rPr>
                        <a:t>root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-s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安裝</a:t>
                      </a:r>
                      <a:r>
                        <a:rPr lang="en-US" sz="1200" b="1" u="none" strike="noStrike" dirty="0" err="1">
                          <a:effectLst/>
                        </a:rPr>
                        <a:t>openstack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api</a:t>
                      </a:r>
                      <a:r>
                        <a:rPr lang="en-US" sz="1200" b="1" u="none" strike="noStrike" dirty="0">
                          <a:effectLst/>
                        </a:rPr>
                        <a:t> client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端套件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python-keystoneclient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python-glanceclient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python-neutronclient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python-novaclient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apt-get install -y python-</a:t>
                      </a:r>
                      <a:r>
                        <a:rPr lang="en-US" sz="1200" u="none" strike="noStrike" dirty="0" err="1">
                          <a:effectLst/>
                        </a:rPr>
                        <a:t>cinderclient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4506"/>
              </p:ext>
            </p:extLst>
          </p:nvPr>
        </p:nvGraphicFramePr>
        <p:xfrm>
          <a:off x="1979712" y="1988840"/>
          <a:ext cx="5002468" cy="23050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改回一般</a:t>
                      </a:r>
                      <a:r>
                        <a:rPr lang="en-US" sz="1200" b="1" u="none" strike="noStrike" dirty="0">
                          <a:effectLst/>
                        </a:rPr>
                        <a:t>user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exit</a:t>
                      </a:r>
                      <a:r>
                        <a:rPr lang="zh-TW" altLang="en-US" sz="1200" u="none" strike="noStrike">
                          <a:effectLst/>
                        </a:rPr>
                        <a:t>或按</a:t>
                      </a:r>
                      <a:r>
                        <a:rPr lang="en-US" sz="1200" u="none" strike="noStrike">
                          <a:effectLst/>
                        </a:rPr>
                        <a:t>ctrl-D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編輯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.</a:t>
                      </a:r>
                      <a:r>
                        <a:rPr lang="en-US" altLang="zh-TW" sz="1200" b="1" u="none" strike="noStrike" dirty="0" err="1">
                          <a:effectLst/>
                        </a:rPr>
                        <a:t>openrc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檔案 ，設定環境變數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vim .openrc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OS_USERNAME=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OS_PASSWORD=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OS_TENANT_NAME=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center65-project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OS_AUTH_URL=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http://140.115.17.183:5000/v2.0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source .</a:t>
                      </a:r>
                      <a:r>
                        <a:rPr lang="en-US" sz="1200" u="none" strike="noStrike" dirty="0" err="1">
                          <a:effectLst/>
                        </a:rPr>
                        <a:t>openrc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-2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設定環境變數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90082"/>
              </p:ext>
            </p:extLst>
          </p:nvPr>
        </p:nvGraphicFramePr>
        <p:xfrm>
          <a:off x="1979712" y="1988840"/>
          <a:ext cx="6255693" cy="4400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6057255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查看網路、子網路、路由器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subnet-list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router-list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effectLst/>
                        </a:rPr>
                        <a:t>產生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子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net-create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subnet-create --name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dns-nameserver</a:t>
                      </a:r>
                      <a:r>
                        <a:rPr lang="en-US" sz="1200" u="none" strike="noStrike" dirty="0">
                          <a:effectLst/>
                        </a:rPr>
                        <a:t> 8.8.8.8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.0/24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加入內部網路卡介面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router-interface-add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my-subnet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查看外網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net-external-list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設定外網閘道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router-gateway-set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6.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router-port-list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-3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資訊及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95992"/>
              </p:ext>
            </p:extLst>
          </p:nvPr>
        </p:nvGraphicFramePr>
        <p:xfrm>
          <a:off x="1979712" y="1988840"/>
          <a:ext cx="5000886" cy="46116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6856"/>
                <a:gridCol w="4804030"/>
              </a:tblGrid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查看有哪些樣版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flavor-list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查看有哪些映像檔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glance image-list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keypair-list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4.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產生公鑰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前面有講解過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ssh-keygen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keypair</a:t>
                      </a:r>
                      <a:r>
                        <a:rPr lang="en-US" sz="1200" u="none" strike="noStrike" dirty="0">
                          <a:effectLst/>
                        </a:rPr>
                        <a:t>-add --pub-key ~/.</a:t>
                      </a:r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id_rsa.pub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my-key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查看安全性群組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7.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新增安全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群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組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"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Allow SSH/RDP</a:t>
                      </a:r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8.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允許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3389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port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通過防火牆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22 22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3389 3389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-4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虛擬機前的準備動作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-5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my-instance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17241"/>
              </p:ext>
            </p:extLst>
          </p:nvPr>
        </p:nvGraphicFramePr>
        <p:xfrm>
          <a:off x="1979712" y="1988840"/>
          <a:ext cx="5002468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寫成一行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$</a:t>
                      </a:r>
                    </a:p>
                    <a:p>
                      <a:pPr algn="l" fontAlgn="ctr"/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-6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新增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8443"/>
              </p:ext>
            </p:extLst>
          </p:nvPr>
        </p:nvGraphicFramePr>
        <p:xfrm>
          <a:off x="1989435" y="1988840"/>
          <a:ext cx="4993067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94629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floatingip-list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取得</a:t>
                      </a:r>
                      <a:r>
                        <a:rPr lang="en-US" sz="1200" b="1" u="none" strike="noStrike" dirty="0">
                          <a:effectLst/>
                        </a:rPr>
                        <a:t>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</a:t>
                      </a:r>
                      <a:r>
                        <a:rPr lang="en-US" sz="1200" u="none" strike="noStrike" dirty="0" err="1">
                          <a:effectLst/>
                        </a:rPr>
                        <a:t>floatingip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將剛才要的浮動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IP,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instance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聯結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floating-</a:t>
                      </a:r>
                      <a:r>
                        <a:rPr lang="en-US" sz="1200" u="none" strike="noStrike" dirty="0" err="1">
                          <a:effectLst/>
                        </a:rPr>
                        <a:t>ip</a:t>
                      </a:r>
                      <a:r>
                        <a:rPr lang="en-US" sz="1200" u="none" strike="noStrike" dirty="0">
                          <a:effectLst/>
                        </a:rPr>
                        <a:t>-associate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8006"/>
              </p:ext>
            </p:extLst>
          </p:nvPr>
        </p:nvGraphicFramePr>
        <p:xfrm>
          <a:off x="1979712" y="4437112"/>
          <a:ext cx="5761038" cy="18859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55626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quota-show $(keystone token-get | awk '/ tenant_id / { print $4 }')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cinder create --display-name='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vdisk</a:t>
                      </a:r>
                      <a:r>
                        <a:rPr lang="en-US" sz="1200" u="none" strike="noStrike" dirty="0">
                          <a:effectLst/>
                        </a:rPr>
                        <a:t>'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掛載儲存空間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volume-attach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xxxxxxx-xxxx-xxxx-xxxx-xxxxxxxxxxx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識別號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-7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開啟虛擬機</a:t>
            </a:r>
            <a:r>
              <a:rPr lang="en-US" altLang="zh-TW" dirty="0"/>
              <a:t>console</a:t>
            </a:r>
            <a:r>
              <a:rPr lang="zh-TW" altLang="en-US" dirty="0"/>
              <a:t>的</a:t>
            </a:r>
            <a:r>
              <a:rPr lang="en-US" altLang="zh-TW" dirty="0" err="1" smtClean="0"/>
              <a:t>url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透過</a:t>
            </a:r>
            <a:r>
              <a:rPr lang="en-US" altLang="zh-TW" dirty="0" err="1"/>
              <a:t>sprac</a:t>
            </a:r>
            <a:r>
              <a:rPr lang="zh-TW" altLang="en-US" dirty="0"/>
              <a:t>主機遠端</a:t>
            </a:r>
            <a:r>
              <a:rPr lang="zh-TW" altLang="en-US" dirty="0" smtClean="0"/>
              <a:t>連線</a:t>
            </a:r>
            <a:endParaRPr lang="en-US" altLang="zh-TW" dirty="0" smtClean="0"/>
          </a:p>
          <a:p>
            <a:endParaRPr lang="en-US" altLang="zh-TW" sz="1200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補充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723"/>
              </p:ext>
            </p:extLst>
          </p:nvPr>
        </p:nvGraphicFramePr>
        <p:xfrm>
          <a:off x="1979712" y="2852936"/>
          <a:ext cx="4968552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9685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 ubuntu@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9795"/>
              </p:ext>
            </p:extLst>
          </p:nvPr>
        </p:nvGraphicFramePr>
        <p:xfrm>
          <a:off x="1979712" y="3645024"/>
          <a:ext cx="5002468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可以查看更多指令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help|more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</a:t>
                      </a:r>
                      <a:r>
                        <a:rPr lang="en-US" sz="1200" b="1" u="none" strike="noStrike" dirty="0">
                          <a:effectLst/>
                        </a:rPr>
                        <a:t>instance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list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instance 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停止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pause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256"/>
              </p:ext>
            </p:extLst>
          </p:nvPr>
        </p:nvGraphicFramePr>
        <p:xfrm>
          <a:off x="1989237" y="1988840"/>
          <a:ext cx="4910584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8913"/>
                <a:gridCol w="472167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get-</a:t>
                      </a:r>
                      <a:r>
                        <a:rPr lang="en-US" sz="1200" u="none" strike="noStrike" dirty="0" err="1">
                          <a:effectLst/>
                        </a:rPr>
                        <a:t>vnc</a:t>
                      </a:r>
                      <a:r>
                        <a:rPr lang="en-US" sz="1200" u="none" strike="noStrike" dirty="0">
                          <a:effectLst/>
                        </a:rPr>
                        <a:t>-console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novnc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9001125" cy="4611687"/>
          </a:xfrm>
        </p:spPr>
        <p:txBody>
          <a:bodyPr/>
          <a:lstStyle/>
          <a:p>
            <a:pPr lvl="1"/>
            <a:r>
              <a:rPr lang="zh-TW" altLang="en-US" sz="2000" dirty="0"/>
              <a:t>課程講義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wiki.cc.ncu.edu.tw/wiki/20141216</a:t>
            </a:r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練習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140.115.17.183/horizon/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教育部北區雲端資料</a:t>
            </a:r>
            <a:r>
              <a:rPr lang="zh-TW" altLang="en-US" sz="2000" dirty="0" smtClean="0"/>
              <a:t>中心：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</a:t>
            </a:r>
            <a:r>
              <a:rPr lang="en-US" altLang="zh-TW" sz="2000" dirty="0" smtClean="0">
                <a:hlinkClick r:id="rId3"/>
              </a:rPr>
              <a:t>140.115.196.1/horizon/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官</a:t>
            </a:r>
            <a:r>
              <a:rPr lang="zh-TW" altLang="en-US" sz="2000" dirty="0" smtClean="0"/>
              <a:t>網：</a:t>
            </a:r>
            <a:r>
              <a:rPr lang="en-US" altLang="zh-TW" sz="2000" dirty="0" smtClean="0">
                <a:hlinkClick r:id="rId4"/>
              </a:rPr>
              <a:t>http</a:t>
            </a:r>
            <a:r>
              <a:rPr lang="en-US" altLang="zh-TW" sz="2000" dirty="0">
                <a:hlinkClick r:id="rId4"/>
              </a:rPr>
              <a:t>://</a:t>
            </a:r>
            <a:r>
              <a:rPr lang="en-US" altLang="zh-TW" sz="2000" dirty="0" smtClean="0">
                <a:hlinkClick r:id="rId4"/>
              </a:rPr>
              <a:t>www.openstack.org/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參考文件：</a:t>
            </a:r>
            <a:r>
              <a:rPr lang="en-US" altLang="zh-TW" sz="2000" dirty="0" smtClean="0">
                <a:hlinkClick r:id="rId5"/>
              </a:rPr>
              <a:t>http</a:t>
            </a:r>
            <a:r>
              <a:rPr lang="en-US" altLang="zh-TW" sz="2000" dirty="0">
                <a:hlinkClick r:id="rId5"/>
              </a:rPr>
              <a:t>://</a:t>
            </a:r>
            <a:r>
              <a:rPr lang="en-US" altLang="zh-TW" sz="2000" dirty="0" smtClean="0">
                <a:hlinkClick r:id="rId5"/>
              </a:rPr>
              <a:t>docs.openstack.org/icehouse/install-guide/install/apt/content/ch_overview.html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PuTTY</a:t>
            </a:r>
            <a:r>
              <a:rPr lang="zh-TW" altLang="en-US" sz="2000" dirty="0" smtClean="0"/>
              <a:t>：</a:t>
            </a:r>
            <a:r>
              <a:rPr lang="en-US" altLang="zh-TW" sz="2000" dirty="0" smtClean="0">
                <a:hlinkClick r:id="rId6"/>
              </a:rPr>
              <a:t>http</a:t>
            </a:r>
            <a:r>
              <a:rPr lang="en-US" altLang="zh-TW" sz="2000" dirty="0">
                <a:hlinkClick r:id="rId6"/>
              </a:rPr>
              <a:t>://the.earth.li/~</a:t>
            </a:r>
            <a:r>
              <a:rPr lang="en-US" altLang="zh-TW" sz="2000" dirty="0" smtClean="0">
                <a:hlinkClick r:id="rId6"/>
              </a:rPr>
              <a:t>sgtatham/putty/latest/x86/putty.exe</a:t>
            </a:r>
            <a:endParaRPr lang="en-US" altLang="zh-TW" sz="2000" dirty="0" smtClean="0"/>
          </a:p>
          <a:p>
            <a:pPr lvl="1"/>
            <a:r>
              <a:rPr lang="en-US" altLang="zh-TW" sz="2000" dirty="0" err="1"/>
              <a:t>sparc</a:t>
            </a:r>
            <a:r>
              <a:rPr lang="zh-TW" altLang="en-US" sz="2000" dirty="0" smtClean="0"/>
              <a:t>主機：</a:t>
            </a:r>
            <a:r>
              <a:rPr lang="en-US" altLang="zh-TW" sz="2000" dirty="0" smtClean="0"/>
              <a:t>sparc11.cc.ncu.edu.tw</a:t>
            </a:r>
            <a:r>
              <a:rPr lang="zh-TW" altLang="en-US" sz="2000" dirty="0" smtClean="0"/>
              <a:t>，使用</a:t>
            </a:r>
            <a:r>
              <a:rPr lang="en-US" altLang="zh-TW" sz="2000" dirty="0" smtClean="0"/>
              <a:t>center</a:t>
            </a:r>
            <a:r>
              <a:rPr lang="zh-TW" altLang="en-US" sz="2000" dirty="0" smtClean="0"/>
              <a:t>帳號與密碼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雲端虛擬主機服務 使用</a:t>
            </a:r>
            <a:r>
              <a:rPr lang="zh-TW" altLang="en-US" sz="2000" dirty="0" smtClean="0"/>
              <a:t>說明：</a:t>
            </a:r>
            <a:r>
              <a:rPr lang="en-US" altLang="zh-TW" sz="2000" dirty="0" smtClean="0">
                <a:hlinkClick r:id="rId7"/>
              </a:rPr>
              <a:t>http</a:t>
            </a:r>
            <a:r>
              <a:rPr lang="en-US" altLang="zh-TW" sz="2000" dirty="0">
                <a:hlinkClick r:id="rId7"/>
              </a:rPr>
              <a:t>://</a:t>
            </a:r>
            <a:r>
              <a:rPr lang="en-US" altLang="zh-TW" sz="2000" dirty="0" smtClean="0">
                <a:hlinkClick r:id="rId7"/>
              </a:rPr>
              <a:t>wiki.cc.ncu.edu.tw/wiki/Virtual_setting</a:t>
            </a:r>
            <a:endParaRPr lang="zh-TW" altLang="en-US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9F537-6625-4B2F-9AA1-2D32BE3B87BB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D359-EDA0-443A-A3DF-C2648BBDF42A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C0B1E-415C-4F09-843E-B15FF2181ED0}" type="datetime1">
              <a:rPr lang="zh-TW" altLang="en-US"/>
              <a:pPr>
                <a:defRPr/>
              </a:pPr>
              <a:t>2014/12/12</a:t>
            </a:fld>
            <a:endParaRPr lang="en-US" altLang="zh-TW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F653-D080-4F1D-AD39-DAD525285D56}" type="slidenum">
              <a:rPr lang="en-US" altLang="zh-TW"/>
              <a:pPr>
                <a:defRPr/>
              </a:pPr>
              <a:t>59</a:t>
            </a:fld>
            <a:endParaRPr lang="en-US" altLang="zh-TW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738688" y="2852738"/>
            <a:ext cx="3975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i="1">
                <a:solidFill>
                  <a:schemeClr val="bg2"/>
                </a:solidFill>
                <a:latin typeface="Tahoma" pitchFamily="34" charset="0"/>
              </a:rPr>
              <a:t>Thank You!</a:t>
            </a:r>
          </a:p>
        </p:txBody>
      </p:sp>
      <p:pic>
        <p:nvPicPr>
          <p:cNvPr id="819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105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tle(2)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7740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設定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新增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進行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掛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1100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帳號密碼皆為</a:t>
            </a:r>
            <a:r>
              <a:rPr lang="en-US" altLang="zh-TW" kern="1200" dirty="0" smtClean="0">
                <a:cs typeface="Segoe UI" panose="020B0502040204020203" pitchFamily="34" charset="0"/>
              </a:rPr>
              <a:t>center</a:t>
            </a:r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</a:t>
            </a:r>
            <a:endParaRPr lang="en-US" altLang="zh-TW" kern="1200" dirty="0" smtClean="0">
              <a:latin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7909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830760" y="3808323"/>
            <a:ext cx="2309192" cy="1026929"/>
            <a:chOff x="1830760" y="3808323"/>
            <a:chExt cx="2309192" cy="1026929"/>
          </a:xfrm>
        </p:grpSpPr>
        <p:sp>
          <p:nvSpPr>
            <p:cNvPr id="2" name="文字方塊 1"/>
            <p:cNvSpPr txBox="1"/>
            <p:nvPr/>
          </p:nvSpPr>
          <p:spPr>
            <a:xfrm>
              <a:off x="1835696" y="380832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30760" y="44659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67288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96" y="2003698"/>
            <a:ext cx="1650206" cy="4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新增網路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29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791599" y="2667000"/>
            <a:ext cx="60945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zh-TW" altLang="en-US" dirty="0"/>
              <a:t>網路</a:t>
            </a:r>
            <a:r>
              <a:rPr lang="zh-TW" altLang="en-US" dirty="0" smtClean="0"/>
              <a:t>名稱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orldwide design template">
  <a:themeElements>
    <a:clrScheme name="1_Worldwide design 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0099FF"/>
      </a:folHlink>
    </a:clrScheme>
    <a:fontScheme name="1_Worldwide design template">
      <a:majorFont>
        <a:latin typeface="Tahoma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WCQM-MA-12-05-2004</Template>
  <TotalTime>9423</TotalTime>
  <Words>4992</Words>
  <Application>Microsoft Office PowerPoint</Application>
  <PresentationFormat>如螢幕大小 (4:3)</PresentationFormat>
  <Paragraphs>1269</Paragraphs>
  <Slides>59</Slides>
  <Notes>56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1_Worldwide design template</vt:lpstr>
      <vt:lpstr>OpenStack 雲端虛擬主機服務 介紹與操作 </vt:lpstr>
      <vt:lpstr>OpenStack課程</vt:lpstr>
      <vt:lpstr>OpenStack介紹</vt:lpstr>
      <vt:lpstr>OpenStack操作</vt:lpstr>
      <vt:lpstr>操作步驟</vt:lpstr>
      <vt:lpstr>1.使用者介面</vt:lpstr>
      <vt:lpstr>1.使用者介面</vt:lpstr>
      <vt:lpstr>2.建立網路(內網)</vt:lpstr>
      <vt:lpstr>2.建立網路(內網)</vt:lpstr>
      <vt:lpstr>2.建立網路(內網)</vt:lpstr>
      <vt:lpstr>2.建立網路(內網)</vt:lpstr>
      <vt:lpstr>3.建立路由器</vt:lpstr>
      <vt:lpstr>3.建立路由器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5.產生ssh key</vt:lpstr>
      <vt:lpstr>5.產生ssh key</vt:lpstr>
      <vt:lpstr>5.產生ssh key</vt:lpstr>
      <vt:lpstr>6.新增虛擬機</vt:lpstr>
      <vt:lpstr>6.新增虛擬機</vt:lpstr>
      <vt:lpstr>6.新增虛擬機</vt:lpstr>
      <vt:lpstr>6.新增虛擬機</vt:lpstr>
      <vt:lpstr>6.新增虛擬機</vt:lpstr>
      <vt:lpstr>6.新增虛擬機</vt:lpstr>
      <vt:lpstr>7.取得IP</vt:lpstr>
      <vt:lpstr>7.取得IP</vt:lpstr>
      <vt:lpstr>7.取得IP</vt:lpstr>
      <vt:lpstr>7.取得IP</vt:lpstr>
      <vt:lpstr>7.取得IP</vt:lpstr>
      <vt:lpstr>8.設定防火牆</vt:lpstr>
      <vt:lpstr>8.設定防火牆</vt:lpstr>
      <vt:lpstr>8.設定防火牆</vt:lpstr>
      <vt:lpstr>8.設定防火牆</vt:lpstr>
      <vt:lpstr>9.新增儲存空間</vt:lpstr>
      <vt:lpstr>9.新增儲存空間</vt:lpstr>
      <vt:lpstr>9.新增儲存空間</vt:lpstr>
      <vt:lpstr>9.新增儲存空間</vt:lpstr>
      <vt:lpstr>9.新增儲存空間</vt:lpstr>
      <vt:lpstr>10.進行遠端連線</vt:lpstr>
      <vt:lpstr>10.進行遠端連線</vt:lpstr>
      <vt:lpstr>11.掛載儲存空間</vt:lpstr>
      <vt:lpstr>11.掛載儲存空間</vt:lpstr>
      <vt:lpstr>11.掛載儲存空間</vt:lpstr>
      <vt:lpstr>11.掛載儲存空間</vt:lpstr>
      <vt:lpstr>11.掛載儲存空間</vt:lpstr>
      <vt:lpstr>12.API自動化指令</vt:lpstr>
      <vt:lpstr>12.API自動化指令-1</vt:lpstr>
      <vt:lpstr>12.API自動化指令-2</vt:lpstr>
      <vt:lpstr>12.API自動化指令-3</vt:lpstr>
      <vt:lpstr>12.API自動化指令-4</vt:lpstr>
      <vt:lpstr>12.API自動化指令-5</vt:lpstr>
      <vt:lpstr>12.API自動化指令-6</vt:lpstr>
      <vt:lpstr>12.API自動化指令-7</vt:lpstr>
      <vt:lpstr>參考資料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Glenn Hsu</dc:creator>
  <cp:lastModifiedBy>BabyLee</cp:lastModifiedBy>
  <cp:revision>787</cp:revision>
  <cp:lastPrinted>2014-12-08T07:42:10Z</cp:lastPrinted>
  <dcterms:created xsi:type="dcterms:W3CDTF">2004-12-08T08:18:40Z</dcterms:created>
  <dcterms:modified xsi:type="dcterms:W3CDTF">2014-12-12T08:11:23Z</dcterms:modified>
</cp:coreProperties>
</file>