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  <p:sldMasterId id="2147483900" r:id="rId2"/>
    <p:sldMasterId id="2147483912" r:id="rId3"/>
    <p:sldMasterId id="2147484056" r:id="rId4"/>
    <p:sldMasterId id="2147484068" r:id="rId5"/>
    <p:sldMasterId id="2147484142" r:id="rId6"/>
  </p:sldMasterIdLst>
  <p:notesMasterIdLst>
    <p:notesMasterId r:id="rId36"/>
  </p:notesMasterIdLst>
  <p:sldIdLst>
    <p:sldId id="302" r:id="rId7"/>
    <p:sldId id="303" r:id="rId8"/>
    <p:sldId id="311" r:id="rId9"/>
    <p:sldId id="305" r:id="rId10"/>
    <p:sldId id="306" r:id="rId11"/>
    <p:sldId id="307" r:id="rId12"/>
    <p:sldId id="308" r:id="rId13"/>
    <p:sldId id="309" r:id="rId14"/>
    <p:sldId id="310" r:id="rId15"/>
    <p:sldId id="312" r:id="rId16"/>
    <p:sldId id="313" r:id="rId17"/>
    <p:sldId id="314" r:id="rId18"/>
    <p:sldId id="321" r:id="rId19"/>
    <p:sldId id="323" r:id="rId20"/>
    <p:sldId id="315" r:id="rId21"/>
    <p:sldId id="316" r:id="rId22"/>
    <p:sldId id="317" r:id="rId23"/>
    <p:sldId id="318" r:id="rId24"/>
    <p:sldId id="319" r:id="rId25"/>
    <p:sldId id="324" r:id="rId26"/>
    <p:sldId id="320" r:id="rId27"/>
    <p:sldId id="322" r:id="rId28"/>
    <p:sldId id="325" r:id="rId29"/>
    <p:sldId id="327" r:id="rId30"/>
    <p:sldId id="326" r:id="rId31"/>
    <p:sldId id="328" r:id="rId32"/>
    <p:sldId id="330" r:id="rId33"/>
    <p:sldId id="331" r:id="rId34"/>
    <p:sldId id="332" r:id="rId3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66FF"/>
    <a:srgbClr val="FF9900"/>
    <a:srgbClr val="FFFFCC"/>
    <a:srgbClr val="FF9966"/>
    <a:srgbClr val="FFCC0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58B9C-F852-4BDB-8641-233348A858D8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32471-F563-44D2-BED8-4EBB1DD184B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81000"/>
            <a:ext cx="6324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1981200"/>
            <a:ext cx="63246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5450" cy="4449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9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37DA7-ED6B-47EA-B164-5BF80000EF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ABC0E-B72C-4971-8C32-78962ED097A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85792-4FC9-45D0-86E7-6ABB110747E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26A27-933D-44F2-ADE2-EDC4CED98DC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1F2A7-E98B-48DC-BAC6-4988196D7AB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FB6CF-9114-4FC7-9EF5-8AF43F3929A5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17386-D84A-4633-A55C-C765B130FB0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BC5FE-F87E-453F-9FE0-7B9AD82902A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0DC47-3F84-4507-ABCC-273143461CD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1BA79-59D9-4E92-B5F1-6A64D553319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1650" cy="42672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72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F5DBA-2376-49D2-8EC7-4E9A53CA5A8F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1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18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6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a typeface="新細明體" charset="-120"/>
              </a:defRPr>
            </a:lvl1pPr>
          </a:lstStyle>
          <a:p>
            <a:fld id="{55954D3D-1393-4A1B-85E4-15B5CC344ED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71472" y="2428868"/>
            <a:ext cx="8143932" cy="3286148"/>
          </a:xfrm>
          <a:ln w="44450" cmpd="sng"/>
        </p:spPr>
        <p:txBody>
          <a:bodyPr/>
          <a:lstStyle/>
          <a:p>
            <a:pPr algn="ctr"/>
            <a:r>
              <a:rPr lang="en-US" altLang="zh-TW" sz="6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>PHP + </a:t>
            </a:r>
            <a:r>
              <a:rPr lang="en-US" altLang="zh-TW" sz="6800" b="1" dirty="0" err="1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>MySQL</a:t>
            </a:r>
            <a:r>
              <a:rPr lang="en-US" altLang="zh-TW" sz="6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/>
            </a:r>
            <a:br>
              <a:rPr lang="en-US" altLang="zh-TW" sz="6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</a:br>
            <a:r>
              <a:rPr lang="en-US" altLang="zh-TW" sz="4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>Introduction</a:t>
            </a:r>
            <a:br>
              <a:rPr lang="en-US" altLang="zh-TW" sz="4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</a:br>
            <a:r>
              <a:rPr lang="en-US" altLang="zh-TW" sz="24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/>
            </a:r>
            <a:br>
              <a:rPr lang="en-US" altLang="zh-TW" sz="24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</a:br>
            <a:r>
              <a:rPr lang="en-US" altLang="zh-TW" sz="3200" b="1" dirty="0" smtClean="0">
                <a:ln w="22225"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w Cen MT" pitchFamily="34" charset="0"/>
                <a:ea typeface="cwTeX 粗黑體" pitchFamily="49" charset="2"/>
              </a:rPr>
              <a:t>Part 2 @ 11, December 2008</a:t>
            </a:r>
            <a:endParaRPr lang="zh-TW" altLang="en-US" sz="3200" b="1" dirty="0">
              <a:ln w="22225"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w Cen MT" pitchFamily="34" charset="0"/>
              <a:ea typeface="cwTeX 粗黑體" pitchFamily="49" charset="2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71406" y="5857892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w Cen MT" pitchFamily="34" charset="0"/>
                <a:ea typeface="cwTeX 粗黑體" pitchFamily="49" charset="2"/>
              </a:rPr>
              <a:t>Jessee@CSIE100A</a:t>
            </a:r>
            <a:endParaRPr lang="zh-TW" altLang="en-US" sz="40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w Cen MT" pitchFamily="34" charset="0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網址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可傳送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"GET"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網址也可以傳送資訊至指定網頁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速度較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POST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快；但</a:t>
            </a:r>
            <a:r>
              <a:rPr lang="zh-TW" altLang="en-US" sz="48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大小受限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pic>
        <p:nvPicPr>
          <p:cNvPr id="7" name="圖片 6" descr="fxad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071810"/>
            <a:ext cx="8493184" cy="8572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圓角矩形 7"/>
          <p:cNvSpPr/>
          <p:nvPr/>
        </p:nvSpPr>
        <p:spPr bwMode="auto">
          <a:xfrm>
            <a:off x="6357950" y="3500438"/>
            <a:ext cx="2357454" cy="28575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285720" y="4286256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solidFill>
                  <a:srgbClr val="0070C0"/>
                </a:solidFill>
                <a:latin typeface="Consolas" pitchFamily="49" charset="0"/>
                <a:ea typeface="cwTeX 粗黑體" pitchFamily="49" charset="2"/>
              </a:rPr>
              <a:t>「</a:t>
            </a:r>
            <a:r>
              <a:rPr lang="en-US" altLang="zh-TW" sz="48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</a:rPr>
              <a:t>search</a:t>
            </a:r>
            <a:r>
              <a:rPr lang="zh-TW" altLang="en-US" sz="3600" dirty="0" smtClean="0">
                <a:solidFill>
                  <a:srgbClr val="0070C0"/>
                </a:solidFill>
                <a:latin typeface="Consolas" pitchFamily="49" charset="0"/>
                <a:ea typeface="cwTeX 粗黑體" pitchFamily="49" charset="2"/>
              </a:rPr>
              <a:t>」若為</a:t>
            </a:r>
            <a:r>
              <a:rPr lang="en-US" altLang="zh-TW" sz="3600" dirty="0" err="1" smtClean="0">
                <a:solidFill>
                  <a:srgbClr val="0070C0"/>
                </a:solidFill>
                <a:latin typeface="Consolas" pitchFamily="49" charset="0"/>
                <a:ea typeface="cwTeX 粗黑體" pitchFamily="49" charset="2"/>
              </a:rPr>
              <a:t>php</a:t>
            </a:r>
            <a:r>
              <a:rPr lang="zh-TW" altLang="en-US" sz="3600" dirty="0" smtClean="0">
                <a:solidFill>
                  <a:srgbClr val="0070C0"/>
                </a:solidFill>
                <a:latin typeface="Consolas" pitchFamily="49" charset="0"/>
                <a:ea typeface="cwTeX 粗黑體" pitchFamily="49" charset="2"/>
              </a:rPr>
              <a:t>檔案，將會接收到：</a:t>
            </a:r>
            <a:endParaRPr lang="en-US" altLang="zh-TW" sz="3600" dirty="0" smtClean="0">
              <a:solidFill>
                <a:srgbClr val="0070C0"/>
              </a:solidFill>
              <a:latin typeface="Consolas" pitchFamily="49" charset="0"/>
              <a:ea typeface="cwTeX 粗黑體" pitchFamily="49" charset="2"/>
            </a:endParaRPr>
          </a:p>
          <a:p>
            <a:r>
              <a:rPr lang="en-US" altLang="zh-TW" sz="36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</a:rPr>
              <a:t>	$_GET['hl']==</a:t>
            </a:r>
            <a:r>
              <a:rPr lang="en-US" altLang="zh-TW" sz="3600" u="sng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</a:rPr>
              <a:t>"</a:t>
            </a:r>
            <a:r>
              <a:rPr lang="en-US" altLang="zh-TW" sz="3600" u="sng" dirty="0" err="1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</a:rPr>
              <a:t>zh</a:t>
            </a:r>
            <a:r>
              <a:rPr lang="en-US" altLang="zh-TW" sz="3600" u="sng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</a:rPr>
              <a:t>-TW"</a:t>
            </a:r>
          </a:p>
          <a:p>
            <a:r>
              <a:rPr lang="en-US" altLang="zh-TW" sz="36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</a:rPr>
              <a:t>	$_GET['q']	==</a:t>
            </a:r>
            <a:r>
              <a:rPr lang="en-US" altLang="zh-TW" sz="3600" u="sng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</a:rPr>
              <a:t>"</a:t>
            </a:r>
            <a:r>
              <a:rPr lang="en-US" altLang="zh-TW" sz="3600" u="sng" dirty="0" err="1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</a:rPr>
              <a:t>Orz</a:t>
            </a:r>
            <a:r>
              <a:rPr lang="en-US" altLang="zh-TW" sz="3600" u="sng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</a:rPr>
              <a:t>"</a:t>
            </a:r>
            <a:endParaRPr lang="zh-TW" altLang="en-US" sz="3600" u="sng" dirty="0">
              <a:solidFill>
                <a:srgbClr val="FF99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nsolas" pitchFamily="49" charset="0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HTML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表單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傳送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表單可以將使用者所輸入的資訊，傳送至另外一個網頁。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語法：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&lt;form action="</a:t>
            </a:r>
            <a:r>
              <a:rPr lang="zh-TW" altLang="en-US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目的網頁</a:t>
            </a:r>
            <a: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 						method="POST"&gt;</a:t>
            </a:r>
            <a:b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</a:t>
            </a:r>
            <a:r>
              <a:rPr lang="en-US" altLang="zh-TW" sz="3200" dirty="0" smtClean="0">
                <a:solidFill>
                  <a:srgbClr val="FFC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...(</a:t>
            </a:r>
            <a:r>
              <a:rPr lang="zh-TW" altLang="en-US" sz="3200" dirty="0" smtClean="0">
                <a:solidFill>
                  <a:srgbClr val="FFC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對應的欄位</a:t>
            </a:r>
            <a:r>
              <a:rPr lang="en-US" altLang="zh-TW" sz="3200" dirty="0" smtClean="0">
                <a:solidFill>
                  <a:srgbClr val="FFC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)...</a:t>
            </a:r>
            <a: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&lt;/form&gt;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全域變數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–You Turn!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請打開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Dreamweaver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，建立一個網頁</a:t>
            </a: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form.html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，並在網頁內新增一個表單，表單以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POST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方式傳送至</a:t>
            </a: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receive.php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，並：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(1)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插入一個</a:t>
            </a:r>
            <a:r>
              <a:rPr lang="zh-TW" altLang="en-US" sz="3200" dirty="0" smtClean="0">
                <a:solidFill>
                  <a:srgbClr val="00B0F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文字欄位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(2)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插入一個</a:t>
            </a:r>
            <a:r>
              <a:rPr lang="zh-TW" altLang="en-US" sz="3200" dirty="0" smtClean="0">
                <a:solidFill>
                  <a:srgbClr val="00B0F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文字區域</a:t>
            </a:r>
            <a:endParaRPr lang="en-US" altLang="zh-TW" sz="3200" dirty="0" smtClean="0">
              <a:solidFill>
                <a:srgbClr val="00B0F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建立</a:t>
            </a: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receive.php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，並列印出</a:t>
            </a: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form.html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傳送過來的兩組欄位。</a:t>
            </a:r>
            <a:endParaRPr lang="en-US" altLang="zh-TW" sz="3200" dirty="0" smtClean="0">
              <a:solidFill>
                <a:srgbClr val="FF00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全域變數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結論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 POST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表單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(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如一般留言板的</a:t>
            </a:r>
            <a:r>
              <a:rPr lang="zh-TW" altLang="en-US" sz="3200" u="sng" dirty="0" smtClean="0">
                <a:solidFill>
                  <a:srgbClr val="00B0F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名稱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、</a:t>
            </a:r>
            <a:r>
              <a:rPr lang="zh-TW" altLang="en-US" sz="3200" u="sng" dirty="0" smtClean="0">
                <a:solidFill>
                  <a:srgbClr val="00B0F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內容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、</a:t>
            </a:r>
            <a:r>
              <a:rPr lang="en-US" altLang="zh-TW" sz="3200" u="sng" dirty="0" smtClean="0">
                <a:solidFill>
                  <a:srgbClr val="00B0F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E-mail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等欄位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使用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POST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方法傳送。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接收的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網頁會收到一組陣列：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	</a:t>
            </a:r>
            <a:r>
              <a:rPr lang="en-US" altLang="zh-TW" sz="48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$_POST['</a:t>
            </a:r>
            <a:r>
              <a:rPr lang="zh-TW" altLang="en-US" sz="48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欄位名稱</a:t>
            </a:r>
            <a:r>
              <a:rPr lang="en-US" altLang="zh-TW" sz="48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'] 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全域變數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結論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 GET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網址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(</a:t>
            </a:r>
            <a:r>
              <a:rPr lang="zh-TW" altLang="en-US" sz="3200" u="sng" dirty="0" smtClean="0">
                <a:solidFill>
                  <a:srgbClr val="00B0F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檔名</a:t>
            </a:r>
            <a:r>
              <a:rPr lang="en-US" altLang="zh-TW" sz="3200" u="sng" dirty="0" smtClean="0">
                <a:solidFill>
                  <a:srgbClr val="00B0F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.</a:t>
            </a:r>
            <a:r>
              <a:rPr lang="en-US" altLang="zh-TW" sz="3200" u="sng" dirty="0" err="1" smtClean="0">
                <a:solidFill>
                  <a:srgbClr val="00B0F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en-US" altLang="zh-TW" sz="3200" u="sng" dirty="0" smtClean="0">
                <a:solidFill>
                  <a:srgbClr val="00B0F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en-US" altLang="zh-TW" sz="3200" dirty="0" smtClean="0">
                <a:solidFill>
                  <a:srgbClr val="FF00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? </a:t>
            </a:r>
            <a:r>
              <a:rPr lang="zh-TW" altLang="en-US" sz="3200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變數</a:t>
            </a:r>
            <a:r>
              <a:rPr lang="en-US" altLang="zh-TW" sz="3200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1=</a:t>
            </a:r>
            <a:r>
              <a:rPr lang="zh-TW" altLang="en-US" sz="3200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值</a:t>
            </a:r>
            <a:r>
              <a:rPr lang="en-US" altLang="zh-TW" sz="3200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1</a:t>
            </a:r>
            <a:r>
              <a:rPr lang="en-US" altLang="zh-TW" sz="32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en-US" altLang="zh-TW" sz="3200" dirty="0" smtClean="0">
                <a:solidFill>
                  <a:srgbClr val="FF00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&amp; </a:t>
            </a:r>
            <a:r>
              <a:rPr lang="zh-TW" altLang="en-US" sz="3200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變數</a:t>
            </a:r>
            <a:r>
              <a:rPr lang="en-US" altLang="zh-TW" sz="3200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2=</a:t>
            </a:r>
            <a:r>
              <a:rPr lang="zh-TW" altLang="en-US" sz="3200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值</a:t>
            </a:r>
            <a:r>
              <a:rPr lang="en-US" altLang="zh-TW" sz="3200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2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使用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GET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方法傳送。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接受的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網頁會收到一組陣列：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	</a:t>
            </a:r>
            <a:r>
              <a:rPr lang="en-US" altLang="zh-TW" sz="48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$_GET['</a:t>
            </a:r>
            <a:r>
              <a:rPr lang="zh-TW" altLang="en-US" sz="48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欄位名稱</a:t>
            </a:r>
            <a:r>
              <a:rPr lang="en-US" altLang="zh-TW" sz="48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']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358113" cy="2143140"/>
          </a:xfrm>
          <a:ln w="44450" cmpd="sng"/>
        </p:spPr>
        <p:txBody>
          <a:bodyPr/>
          <a:lstStyle/>
          <a:p>
            <a:pPr algn="just"/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6. 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陣列</a:t>
            </a: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(array)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操作</a:t>
            </a:r>
            <a:endParaRPr lang="zh-TW" altLang="en-US" sz="48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陣列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(array) – C/C++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C/C++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語言中，因為陣列是以存取一連串連續記憶體空間的方式實做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C/C++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宣告陣列時，要多少就要先拿多少，也要先宣告資料型態。如：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4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char </a:t>
            </a:r>
            <a:r>
              <a:rPr lang="en-US" altLang="zh-TW" sz="40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sz="4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[5]=</a:t>
            </a:r>
            <a:br>
              <a:rPr lang="en-US" altLang="zh-TW" sz="4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40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{'a' ,'b' ,'c' ,'d' ,'e'};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陣列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(array) – PHP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因為記憶體管理全部交給後端作處理，所以可以不用初始化。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&lt;?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[0]='a';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[1]='b';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[2]='c';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[3]='d';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[4]='e';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echo 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[2];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?&gt;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214942" y="4857760"/>
            <a:ext cx="2428892" cy="95410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c</a:t>
            </a:r>
            <a:endParaRPr lang="zh-TW" altLang="en-US" sz="2400" dirty="0">
              <a:solidFill>
                <a:srgbClr val="0070C0"/>
              </a:solidFill>
              <a:latin typeface="新細明體" pitchFamily="18" charset="-12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陣列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(array) – PHP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用</a:t>
            </a:r>
            <a:r>
              <a:rPr lang="zh-TW" altLang="en-US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自動索引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的方式也可以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&lt;?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[]='a';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[]='b';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[]='c';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[]='d';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[]='e';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echo 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[2];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?&gt;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214942" y="4857760"/>
            <a:ext cx="2428892" cy="95410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c</a:t>
            </a:r>
            <a:endParaRPr lang="zh-TW" altLang="en-US" sz="2400" dirty="0">
              <a:solidFill>
                <a:srgbClr val="0070C0"/>
              </a:solidFill>
              <a:latin typeface="新細明體" pitchFamily="18" charset="-12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陣列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(array) – PHP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用</a:t>
            </a:r>
            <a:r>
              <a:rPr lang="zh-TW" altLang="en-US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字串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當索引也可以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&lt;?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['p']='a';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['q']='b';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['r']='c';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['s']='d';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['t']='e';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echo 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['r'];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?&gt;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214942" y="4857760"/>
            <a:ext cx="2428892" cy="95410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c</a:t>
            </a:r>
            <a:endParaRPr lang="zh-TW" altLang="en-US" sz="2400" dirty="0">
              <a:solidFill>
                <a:srgbClr val="0070C0"/>
              </a:solidFill>
              <a:latin typeface="新細明體" pitchFamily="18" charset="-12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itchFamily="34" charset="0"/>
                <a:ea typeface="cwTeX 粗黑體" pitchFamily="49" charset="2"/>
              </a:rPr>
              <a:t>Introduction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Demi ITC" pitchFamily="34" charset="0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2"/>
          </a:xfrm>
        </p:spPr>
        <p:txBody>
          <a:bodyPr/>
          <a:lstStyle/>
          <a:p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5. PHP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的全域變數</a:t>
            </a:r>
            <a:endParaRPr lang="en-US" altLang="zh-TW" sz="24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6.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陣列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(array)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操作</a:t>
            </a:r>
            <a:endParaRPr lang="en-US" altLang="zh-TW" sz="24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7. </a:t>
            </a:r>
            <a:r>
              <a:rPr lang="en-US" altLang="zh-TW" sz="24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MySQL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資料庫概念</a:t>
            </a:r>
            <a:endParaRPr lang="en-US" altLang="zh-TW" sz="24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陣列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(array) – PHP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……….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囧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!!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</a:t>
            </a:r>
            <a:r>
              <a:rPr lang="zh-CN" altLang="en-US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ㄅ</a:t>
            </a:r>
            <a:r>
              <a:rPr lang="en-US" altLang="zh-CN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']="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A";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</a:t>
            </a:r>
            <a:r>
              <a:rPr lang="zh-CN" altLang="en-US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ㄆ</a:t>
            </a:r>
            <a:r>
              <a:rPr lang="en-US" altLang="zh-CN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']="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B";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</a:t>
            </a:r>
            <a:r>
              <a:rPr lang="zh-CN" altLang="en-US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ㄇ</a:t>
            </a:r>
            <a:r>
              <a:rPr lang="en-US" altLang="zh-CN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']="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C";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['</a:t>
            </a:r>
            <a:r>
              <a:rPr lang="zh-CN" altLang="en-US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ㄈ</a:t>
            </a:r>
            <a:r>
              <a:rPr lang="en-US" altLang="zh-CN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']="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D";</a:t>
            </a:r>
          </a:p>
          <a:p>
            <a:pPr>
              <a:buNone/>
            </a:pPr>
            <a:endParaRPr lang="en-US" altLang="zh-TW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print_r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?&gt;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500562" y="2000240"/>
            <a:ext cx="3929090" cy="317009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pPr lvl="1"/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Array</a:t>
            </a:r>
          </a:p>
          <a:p>
            <a:pPr lvl="1"/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(</a:t>
            </a:r>
          </a:p>
          <a:p>
            <a:pPr lvl="1"/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 [</a:t>
            </a:r>
            <a:r>
              <a:rPr lang="zh-CN" altLang="en-US" sz="2400" dirty="0" smtClean="0">
                <a:latin typeface="新細明體" pitchFamily="18" charset="-120"/>
                <a:ea typeface="新細明體" pitchFamily="18" charset="-120"/>
              </a:rPr>
              <a:t>ㄅ</a:t>
            </a:r>
            <a:r>
              <a:rPr lang="en-US" altLang="zh-CN" sz="2400" dirty="0" smtClean="0">
                <a:latin typeface="新細明體" pitchFamily="18" charset="-120"/>
                <a:ea typeface="新細明體" pitchFamily="18" charset="-120"/>
              </a:rPr>
              <a:t>] =&gt; </a:t>
            </a:r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A</a:t>
            </a:r>
          </a:p>
          <a:p>
            <a:pPr lvl="1"/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 [</a:t>
            </a:r>
            <a:r>
              <a:rPr lang="zh-CN" altLang="en-US" sz="2400" dirty="0" smtClean="0">
                <a:latin typeface="新細明體" pitchFamily="18" charset="-120"/>
                <a:ea typeface="新細明體" pitchFamily="18" charset="-120"/>
              </a:rPr>
              <a:t>ㄆ</a:t>
            </a:r>
            <a:r>
              <a:rPr lang="en-US" altLang="zh-CN" sz="2400" dirty="0" smtClean="0">
                <a:latin typeface="新細明體" pitchFamily="18" charset="-120"/>
                <a:ea typeface="新細明體" pitchFamily="18" charset="-120"/>
              </a:rPr>
              <a:t>] =&gt; </a:t>
            </a:r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B</a:t>
            </a:r>
          </a:p>
          <a:p>
            <a:pPr lvl="1"/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 [</a:t>
            </a:r>
            <a:r>
              <a:rPr lang="zh-CN" altLang="en-US" sz="2400" dirty="0" smtClean="0">
                <a:latin typeface="新細明體" pitchFamily="18" charset="-120"/>
                <a:ea typeface="新細明體" pitchFamily="18" charset="-120"/>
              </a:rPr>
              <a:t>ㄇ</a:t>
            </a:r>
            <a:r>
              <a:rPr lang="en-US" altLang="zh-CN" sz="2400" dirty="0" smtClean="0">
                <a:latin typeface="新細明體" pitchFamily="18" charset="-120"/>
                <a:ea typeface="新細明體" pitchFamily="18" charset="-120"/>
              </a:rPr>
              <a:t>] =&gt; </a:t>
            </a:r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C</a:t>
            </a:r>
          </a:p>
          <a:p>
            <a:pPr lvl="1"/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 [</a:t>
            </a:r>
            <a:r>
              <a:rPr lang="zh-CN" altLang="en-US" sz="2400" dirty="0" smtClean="0">
                <a:latin typeface="新細明體" pitchFamily="18" charset="-120"/>
                <a:ea typeface="新細明體" pitchFamily="18" charset="-120"/>
              </a:rPr>
              <a:t>ㄈ</a:t>
            </a:r>
            <a:r>
              <a:rPr lang="en-US" altLang="zh-CN" sz="2400" dirty="0" smtClean="0">
                <a:latin typeface="新細明體" pitchFamily="18" charset="-120"/>
                <a:ea typeface="新細明體" pitchFamily="18" charset="-120"/>
              </a:rPr>
              <a:t>] =&gt; </a:t>
            </a:r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D</a:t>
            </a:r>
          </a:p>
          <a:p>
            <a:pPr lvl="1"/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陣列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(array) – PHP (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常用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)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 lnSpcReduction="10000"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還不知道要放什麼的話，也可以用</a:t>
            </a:r>
            <a:r>
              <a:rPr lang="en-US" altLang="zh-TW" sz="40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array()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函數宣告空陣列！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最後再用</a:t>
            </a:r>
            <a:r>
              <a:rPr lang="en-US" altLang="zh-TW" sz="40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array_push</a:t>
            </a:r>
            <a:r>
              <a:rPr lang="en-US" altLang="zh-TW" sz="40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將物件推入陣列；方式與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stack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相同。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&lt;?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php</a:t>
            </a:r>
            <a:endParaRPr lang="en-US" altLang="zh-TW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= array();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array_push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($</a:t>
            </a:r>
            <a:r>
              <a:rPr lang="en-US" altLang="zh-TW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ch_arr</a:t>
            </a: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, "test");</a:t>
            </a:r>
          </a:p>
          <a:p>
            <a:pPr>
              <a:buNone/>
            </a:pPr>
            <a:r>
              <a:rPr lang="en-US" altLang="zh-TW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?&gt;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陣列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(array) – PHP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array()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和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array_push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()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函數</a:t>
            </a:r>
            <a:endParaRPr lang="en-US" altLang="zh-TW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857224" y="2214554"/>
            <a:ext cx="7429552" cy="4286280"/>
            <a:chOff x="857224" y="2214554"/>
            <a:chExt cx="7073068" cy="3571900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857224" y="2214554"/>
              <a:ext cx="428628" cy="35719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9" name="Text Box 2"/>
            <p:cNvSpPr txBox="1">
              <a:spLocks noChangeArrowheads="1"/>
            </p:cNvSpPr>
            <p:nvPr/>
          </p:nvSpPr>
          <p:spPr bwMode="auto">
            <a:xfrm>
              <a:off x="857224" y="2214554"/>
              <a:ext cx="7073068" cy="3571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&lt;?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php</a:t>
              </a:r>
              <a:endParaRPr kumimoji="1" lang="en-US" altLang="zh-TW" sz="2400" dirty="0" smtClean="0">
                <a:latin typeface="Consolas" pitchFamily="49" charset="0"/>
                <a:ea typeface="新細明體" pitchFamily="18" charset="-120"/>
                <a:cs typeface="新細明體" pitchFamily="18" charset="-120"/>
              </a:endParaRP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$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arr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= array();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for(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b="1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=0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; 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b="1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&lt;5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; 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b="1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++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){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 </a:t>
              </a:r>
              <a:r>
                <a:rPr kumimoji="1" lang="en-US" altLang="zh-TW" sz="2400" dirty="0" err="1" smtClean="0">
                  <a:solidFill>
                    <a:srgbClr val="0070C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array_push</a:t>
              </a:r>
              <a:r>
                <a:rPr kumimoji="1" lang="en-US" altLang="zh-TW" sz="2400" dirty="0" smtClean="0">
                  <a:solidFill>
                    <a:srgbClr val="0070C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(</a:t>
              </a:r>
              <a:r>
                <a:rPr kumimoji="1" lang="en-US" altLang="zh-TW" sz="2400" dirty="0" smtClean="0">
                  <a:solidFill>
                    <a:srgbClr val="FF99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dirty="0" err="1" smtClean="0">
                  <a:solidFill>
                    <a:srgbClr val="FF99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arr</a:t>
              </a:r>
              <a:r>
                <a:rPr kumimoji="1" lang="en-US" altLang="zh-TW" sz="2400" dirty="0" smtClean="0">
                  <a:solidFill>
                    <a:srgbClr val="0070C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, </a:t>
              </a:r>
              <a:r>
                <a:rPr kumimoji="1" lang="en-US" altLang="zh-TW" sz="2400" dirty="0" smtClean="0">
                  <a:solidFill>
                    <a:srgbClr val="FF99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(2 * $</a:t>
              </a:r>
              <a:r>
                <a:rPr kumimoji="1" lang="en-US" altLang="zh-TW" sz="2400" dirty="0" err="1" smtClean="0">
                  <a:solidFill>
                    <a:srgbClr val="FF99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dirty="0" smtClean="0">
                  <a:solidFill>
                    <a:srgbClr val="FF99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)</a:t>
              </a:r>
              <a:r>
                <a:rPr kumimoji="1" lang="en-US" altLang="zh-TW" sz="2400" dirty="0" smtClean="0">
                  <a:solidFill>
                    <a:srgbClr val="0070C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);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}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for(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b="1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=0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; 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b="1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&lt;5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; 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b="1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b="1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++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){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 </a:t>
              </a:r>
              <a:r>
                <a:rPr kumimoji="1" lang="en-US" altLang="zh-TW" sz="2400" dirty="0" smtClean="0">
                  <a:solidFill>
                    <a:srgbClr val="0070C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echo </a:t>
              </a:r>
              <a:r>
                <a:rPr kumimoji="1" lang="en-US" altLang="zh-TW" sz="2400" dirty="0" smtClean="0">
                  <a:solidFill>
                    <a:srgbClr val="FF99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dirty="0" err="1" smtClean="0">
                  <a:solidFill>
                    <a:srgbClr val="FF99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arr</a:t>
              </a:r>
              <a:r>
                <a:rPr kumimoji="1" lang="en-US" altLang="zh-TW" sz="2400" dirty="0" smtClean="0">
                  <a:solidFill>
                    <a:srgbClr val="FF99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[$</a:t>
              </a:r>
              <a:r>
                <a:rPr kumimoji="1" lang="en-US" altLang="zh-TW" sz="2400" dirty="0" err="1" smtClean="0">
                  <a:solidFill>
                    <a:srgbClr val="FF99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dirty="0" smtClean="0">
                  <a:solidFill>
                    <a:srgbClr val="FF99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]</a:t>
              </a:r>
              <a:r>
                <a:rPr kumimoji="1" lang="en-US" altLang="zh-TW" sz="2400" dirty="0" smtClean="0">
                  <a:solidFill>
                    <a:srgbClr val="0070C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."</a:t>
              </a:r>
              <a:r>
                <a:rPr kumimoji="1" lang="en-US" altLang="zh-TW" sz="2400" dirty="0" smtClean="0">
                  <a:solidFill>
                    <a:schemeClr val="bg1">
                      <a:lumMod val="50000"/>
                    </a:schemeClr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</a:t>
              </a:r>
              <a:r>
                <a:rPr kumimoji="1" lang="en-US" altLang="zh-TW" sz="2400" dirty="0" err="1" smtClean="0">
                  <a:solidFill>
                    <a:schemeClr val="bg1">
                      <a:lumMod val="50000"/>
                    </a:schemeClr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br</a:t>
              </a:r>
              <a:r>
                <a:rPr kumimoji="1" lang="en-US" altLang="zh-TW" sz="2400" dirty="0" smtClean="0">
                  <a:solidFill>
                    <a:schemeClr val="bg1">
                      <a:lumMod val="50000"/>
                    </a:schemeClr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/&gt;</a:t>
              </a:r>
              <a:r>
                <a:rPr kumimoji="1" lang="en-US" altLang="zh-TW" sz="2400" dirty="0" smtClean="0">
                  <a:solidFill>
                    <a:srgbClr val="0070C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";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}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?&gt;</a:t>
              </a:r>
            </a:p>
          </p:txBody>
        </p:sp>
      </p:grpSp>
      <p:sp>
        <p:nvSpPr>
          <p:cNvPr id="11" name="文字方塊 10"/>
          <p:cNvSpPr txBox="1"/>
          <p:nvPr/>
        </p:nvSpPr>
        <p:spPr>
          <a:xfrm>
            <a:off x="5286380" y="3571876"/>
            <a:ext cx="2428892" cy="24314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0</a:t>
            </a: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2</a:t>
            </a: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4</a:t>
            </a: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6</a:t>
            </a: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8</a:t>
            </a:r>
            <a:endParaRPr lang="zh-TW" altLang="en-US" sz="2400" dirty="0">
              <a:latin typeface="新細明體" pitchFamily="18" charset="-12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358113" cy="2143140"/>
          </a:xfrm>
          <a:ln w="44450" cmpd="sng"/>
        </p:spPr>
        <p:txBody>
          <a:bodyPr/>
          <a:lstStyle/>
          <a:p>
            <a:pPr algn="just"/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7. </a:t>
            </a:r>
            <a:r>
              <a:rPr lang="en-US" altLang="zh-TW" sz="4800" b="1" dirty="0" err="1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MySQL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資料庫概念</a:t>
            </a:r>
            <a:endParaRPr lang="zh-TW" altLang="en-US" sz="48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MySQL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是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...!?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論壇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、</a:t>
            </a:r>
            <a:r>
              <a:rPr lang="zh-TW" altLang="en-US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留言板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、</a:t>
            </a:r>
            <a:r>
              <a:rPr lang="zh-TW" altLang="en-US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網誌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等內容，或者是</a:t>
            </a:r>
            <a:r>
              <a:rPr lang="zh-TW" altLang="en-US" sz="40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使用者資料表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，都透過資料庫作管理。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資料庫像是一種</a:t>
            </a:r>
            <a:r>
              <a:rPr lang="zh-TW" altLang="en-US" sz="44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大型陣列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是一種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平台上最常使用的資料庫。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Why 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MySQL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...!?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10000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筆具有五個欄位的資料，放在記事本文字檔，要找第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3311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筆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10000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筆具有五個欄位的資料，放在陣列裡，要找第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3311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筆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1214414" y="2643182"/>
            <a:ext cx="7143800" cy="107721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FF9900"/>
                </a:solidFill>
                <a:latin typeface="cwTeX 粗黑體" pitchFamily="49" charset="2"/>
                <a:ea typeface="cwTeX 粗黑體" pitchFamily="49" charset="2"/>
              </a:rPr>
              <a:t>用迴圈跑</a:t>
            </a:r>
            <a:r>
              <a:rPr lang="en-US" altLang="zh-TW" sz="3200" dirty="0" smtClean="0">
                <a:solidFill>
                  <a:srgbClr val="FF9900"/>
                </a:solidFill>
                <a:latin typeface="cwTeX 粗黑體" pitchFamily="49" charset="2"/>
                <a:ea typeface="cwTeX 粗黑體" pitchFamily="49" charset="2"/>
              </a:rPr>
              <a:t>3311</a:t>
            </a:r>
            <a:r>
              <a:rPr lang="zh-TW" altLang="en-US" sz="3200" dirty="0" smtClean="0">
                <a:solidFill>
                  <a:srgbClr val="FF9900"/>
                </a:solidFill>
                <a:latin typeface="cwTeX 粗黑體" pitchFamily="49" charset="2"/>
                <a:ea typeface="cwTeX 粗黑體" pitchFamily="49" charset="2"/>
              </a:rPr>
              <a:t>次到定位，然後再把第</a:t>
            </a:r>
            <a:r>
              <a:rPr lang="en-US" altLang="zh-TW" sz="3200" dirty="0" smtClean="0">
                <a:solidFill>
                  <a:srgbClr val="FF9900"/>
                </a:solidFill>
                <a:latin typeface="cwTeX 粗黑體" pitchFamily="49" charset="2"/>
                <a:ea typeface="cwTeX 粗黑體" pitchFamily="49" charset="2"/>
              </a:rPr>
              <a:t>3311</a:t>
            </a:r>
            <a:r>
              <a:rPr lang="zh-TW" altLang="en-US" sz="3200" dirty="0" smtClean="0">
                <a:solidFill>
                  <a:srgbClr val="FF9900"/>
                </a:solidFill>
                <a:latin typeface="cwTeX 粗黑體" pitchFamily="49" charset="2"/>
                <a:ea typeface="cwTeX 粗黑體" pitchFamily="49" charset="2"/>
              </a:rPr>
              <a:t>筆資料拆解</a:t>
            </a:r>
            <a:r>
              <a:rPr lang="en-US" altLang="zh-TW" sz="3200" dirty="0" smtClean="0">
                <a:solidFill>
                  <a:srgbClr val="FF9900"/>
                </a:solidFill>
                <a:latin typeface="cwTeX 粗黑體" pitchFamily="49" charset="2"/>
                <a:ea typeface="cwTeX 粗黑體" pitchFamily="49" charset="2"/>
              </a:rPr>
              <a:t>… </a:t>
            </a:r>
            <a:r>
              <a:rPr lang="en-US" altLang="zh-TW" sz="3200" b="1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</a:rPr>
              <a:t>O(n)</a:t>
            </a:r>
            <a:endParaRPr lang="zh-TW" altLang="en-US" sz="3200" b="1" dirty="0">
              <a:solidFill>
                <a:srgbClr val="FF0000"/>
              </a:solidFill>
              <a:latin typeface="Consolas" pitchFamily="49" charset="0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1214414" y="5534585"/>
            <a:ext cx="714380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FF9900"/>
                </a:solidFill>
                <a:latin typeface="cwTeX 粗黑體" pitchFamily="49" charset="2"/>
                <a:ea typeface="cwTeX 粗黑體" pitchFamily="49" charset="2"/>
              </a:rPr>
              <a:t>直接</a:t>
            </a:r>
            <a:r>
              <a:rPr lang="en-US" altLang="zh-TW" sz="3200" dirty="0" smtClean="0">
                <a:solidFill>
                  <a:srgbClr val="FF9900"/>
                </a:solidFill>
                <a:latin typeface="cwTeX 粗黑體" pitchFamily="49" charset="2"/>
                <a:ea typeface="cwTeX 粗黑體" pitchFamily="49" charset="2"/>
              </a:rPr>
              <a:t>$array[3311]</a:t>
            </a:r>
            <a:r>
              <a:rPr lang="zh-TW" altLang="en-US" sz="3200" dirty="0" smtClean="0">
                <a:solidFill>
                  <a:srgbClr val="FF9900"/>
                </a:solidFill>
                <a:latin typeface="cwTeX 粗黑體" pitchFamily="49" charset="2"/>
                <a:ea typeface="cwTeX 粗黑體" pitchFamily="49" charset="2"/>
              </a:rPr>
              <a:t>然後開始找欄位</a:t>
            </a:r>
            <a:r>
              <a:rPr lang="en-US" altLang="zh-TW" sz="3200" dirty="0" smtClean="0">
                <a:solidFill>
                  <a:srgbClr val="FF9900"/>
                </a:solidFill>
                <a:latin typeface="cwTeX 粗黑體" pitchFamily="49" charset="2"/>
                <a:ea typeface="cwTeX 粗黑體" pitchFamily="49" charset="2"/>
              </a:rPr>
              <a:t>…</a:t>
            </a:r>
            <a:r>
              <a:rPr lang="en-US" altLang="zh-TW" sz="3200" b="1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</a:rPr>
              <a:t>O(1)</a:t>
            </a:r>
            <a:endParaRPr lang="zh-TW" altLang="en-US" sz="3200" b="1" dirty="0">
              <a:solidFill>
                <a:srgbClr val="FF0000"/>
              </a:solidFill>
              <a:latin typeface="Consolas" pitchFamily="49" charset="0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MySQL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也有自己的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"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程式碼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"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643966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最常用的包括：</a:t>
            </a:r>
            <a:r>
              <a:rPr lang="zh-TW" altLang="en-US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選擇、插入、刪除</a:t>
            </a:r>
            <a:endParaRPr lang="en-US" altLang="zh-TW" sz="4800" dirty="0" smtClean="0">
              <a:solidFill>
                <a:srgbClr val="00CC0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SELECT * FROM `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資料表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 WHERE 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條件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INSERT INTO `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資料表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 (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欄位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1, 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欄位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2…) VALUES ('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值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1', '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值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2'…);</a:t>
            </a:r>
          </a:p>
          <a:p>
            <a:pPr marL="514350" indent="-514350">
              <a:buFont typeface="+mj-lt"/>
              <a:buAutoNum type="arabicPeriod"/>
            </a:pP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DELETE FROM `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資料表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` WHERE </a:t>
            </a:r>
            <a:r>
              <a:rPr lang="zh-TW" altLang="en-US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條件</a:t>
            </a:r>
            <a:r>
              <a:rPr lang="en-US" altLang="zh-TW" sz="32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程式碼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!? 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MySQL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程式碼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?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兩種系統都有自己的程式碼或語法；但是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和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相容性極佳，所以可以彼此溝通沒問題！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PHP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  <a:sym typeface="Wingdings" pitchFamily="2" charset="2"/>
              </a:rPr>
              <a:t>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  <a:sym typeface="Wingdings" pitchFamily="2" charset="2"/>
              </a:rPr>
              <a:t>初始化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  <a:sym typeface="Wingdings" pitchFamily="2" charset="2"/>
              </a:rPr>
              <a:t>MySQL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初始化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 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：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$db = 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mysql_connect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("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localhost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", "</a:t>
            </a:r>
            <a:r>
              <a:rPr lang="zh-TW" altLang="en-US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帳號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", "</a:t>
            </a:r>
            <a:r>
              <a:rPr lang="zh-TW" altLang="en-US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密碼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");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$db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是一把將資料庫打開的鑰匙，其中</a:t>
            </a:r>
            <a:r>
              <a:rPr lang="en-US" altLang="zh-TW" sz="24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localhost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代表連到這台機器的資料庫。</a:t>
            </a:r>
            <a:endParaRPr lang="en-US" altLang="zh-TW" sz="2400" dirty="0" smtClean="0">
              <a:solidFill>
                <a:srgbClr val="00CC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mysql_select_db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("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gbook_db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", $db);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用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$db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這把鑰匙，把</a:t>
            </a:r>
            <a:r>
              <a:rPr lang="en-US" altLang="zh-TW" sz="24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gbook_db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這個資料庫打開</a:t>
            </a:r>
            <a:endParaRPr lang="en-US" altLang="zh-TW" sz="2400" dirty="0" smtClean="0">
              <a:solidFill>
                <a:srgbClr val="00CC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endParaRPr lang="en-US" altLang="zh-TW" sz="2400" dirty="0" smtClean="0">
              <a:solidFill>
                <a:srgbClr val="FF99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  <a:p>
            <a:pPr>
              <a:buNone/>
            </a:pP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$db = </a:t>
            </a:r>
            <a:r>
              <a:rPr lang="en-US" altLang="zh-TW" sz="2400" dirty="0" err="1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mysql_query</a:t>
            </a:r>
            <a:r>
              <a:rPr lang="en-US" altLang="zh-TW" sz="2400" dirty="0" smtClean="0">
                <a:solidFill>
                  <a:srgbClr val="FF99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("SET NAMES utf8");</a:t>
            </a:r>
          </a:p>
          <a:p>
            <a:pPr>
              <a:buNone/>
            </a:pP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// 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使用</a:t>
            </a:r>
            <a:r>
              <a:rPr lang="en-US" altLang="zh-TW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UTF-8</a:t>
            </a:r>
            <a:r>
              <a:rPr lang="zh-TW" altLang="en-US" sz="24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編碼</a:t>
            </a:r>
            <a:endParaRPr lang="en-US" altLang="zh-TW" sz="2400" dirty="0" smtClean="0">
              <a:solidFill>
                <a:srgbClr val="00CC00"/>
              </a:solidFill>
              <a:latin typeface="Consolas" pitchFamily="49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使用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mysql_query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()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存取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初始化完成後，透過</a:t>
            </a:r>
            <a:r>
              <a:rPr lang="en-US" altLang="zh-TW" sz="40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mysql_query</a:t>
            </a:r>
            <a:r>
              <a:rPr lang="en-US" altLang="zh-TW" sz="40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函數，即可下達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SQL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語法。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回傳結果再用</a:t>
            </a:r>
            <a:r>
              <a:rPr lang="en-US" altLang="zh-TW" sz="4000" dirty="0" err="1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mysql_fetch_array</a:t>
            </a:r>
            <a:r>
              <a:rPr lang="en-US" altLang="zh-TW" sz="40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()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函數，即可包成</a:t>
            </a:r>
            <a:r>
              <a:rPr lang="zh-TW" altLang="en-US" sz="4400" dirty="0" smtClean="0">
                <a:solidFill>
                  <a:srgbClr val="0066FF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陣列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，便於在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中使用。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358113" cy="2143140"/>
          </a:xfrm>
          <a:ln w="44450" cmpd="sng"/>
        </p:spPr>
        <p:txBody>
          <a:bodyPr/>
          <a:lstStyle/>
          <a:p>
            <a:pPr algn="just"/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5. PHP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的全域變數</a:t>
            </a:r>
            <a:endParaRPr lang="zh-TW" altLang="en-US" sz="48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PHP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的全域變數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大部分的</a:t>
            </a:r>
            <a:r>
              <a:rPr lang="zh-TW" altLang="en-US" sz="40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留言板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、</a:t>
            </a:r>
            <a:r>
              <a:rPr lang="zh-TW" altLang="en-US" sz="40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討論區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、</a:t>
            </a:r>
            <a:r>
              <a:rPr lang="zh-TW" altLang="en-US" sz="40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線上</a:t>
            </a:r>
            <a:r>
              <a:rPr lang="en-US" altLang="zh-TW" sz="40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E-mail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、</a:t>
            </a:r>
            <a:r>
              <a:rPr lang="zh-TW" altLang="en-US" sz="40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相簿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應該都會有</a:t>
            </a:r>
            <a:r>
              <a:rPr lang="zh-TW" altLang="en-US" sz="48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表單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(form)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pic>
        <p:nvPicPr>
          <p:cNvPr id="7" name="圖片 6" descr="newpos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3143248"/>
            <a:ext cx="3857652" cy="27554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PHP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的全域變數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或者也曾經看過奇怪的網址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(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問號後面又是</a:t>
            </a:r>
            <a:r>
              <a:rPr lang="en-US" altLang="zh-TW" sz="48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=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又是</a:t>
            </a:r>
            <a:r>
              <a:rPr lang="en-US" altLang="zh-TW" sz="48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&amp;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的一大堆亂碼 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囧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pic>
        <p:nvPicPr>
          <p:cNvPr id="8" name="圖片 7" descr="fxad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58" y="3071810"/>
            <a:ext cx="8493184" cy="8572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圓角矩形 8"/>
          <p:cNvSpPr/>
          <p:nvPr/>
        </p:nvSpPr>
        <p:spPr bwMode="auto">
          <a:xfrm>
            <a:off x="6357950" y="3500438"/>
            <a:ext cx="2357454" cy="28575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HTML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表單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傳送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表單可以將使用者所輸入的資訊，傳送至另外一個網頁。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語法：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&lt;form action="</a:t>
            </a:r>
            <a:r>
              <a:rPr lang="zh-TW" altLang="en-US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目的網頁</a:t>
            </a:r>
            <a: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" 						method="POST"&gt;</a:t>
            </a:r>
            <a:b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		</a:t>
            </a:r>
            <a:r>
              <a:rPr lang="en-US" altLang="zh-TW" sz="3200" dirty="0" smtClean="0">
                <a:solidFill>
                  <a:srgbClr val="FFC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...(</a:t>
            </a:r>
            <a:r>
              <a:rPr lang="zh-TW" altLang="en-US" sz="3200" dirty="0" smtClean="0">
                <a:solidFill>
                  <a:srgbClr val="FFC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對應的欄位</a:t>
            </a:r>
            <a:r>
              <a:rPr lang="en-US" altLang="zh-TW" sz="3200" dirty="0" smtClean="0">
                <a:solidFill>
                  <a:srgbClr val="FFC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)...</a:t>
            </a:r>
            <a: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FF00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&lt;/form&gt;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HTML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表單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傳送全域變數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Dreamweaver:</a:t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「</a:t>
            </a:r>
            <a:r>
              <a:rPr lang="zh-TW" altLang="en-US" sz="44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插入 </a:t>
            </a:r>
            <a:r>
              <a:rPr lang="en-US" altLang="zh-TW" sz="44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altLang="zh-TW" sz="44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zh-TW" altLang="en-US" sz="44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表單 </a:t>
            </a:r>
            <a:r>
              <a:rPr lang="en-US" altLang="zh-TW" sz="44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altLang="zh-TW" sz="44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zh-TW" altLang="en-US" sz="44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表單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」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pic>
        <p:nvPicPr>
          <p:cNvPr id="11" name="圖片 10" descr="dw_for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2928934"/>
            <a:ext cx="6664037" cy="30003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圓角矩形 11"/>
          <p:cNvSpPr/>
          <p:nvPr/>
        </p:nvSpPr>
        <p:spPr bwMode="auto">
          <a:xfrm>
            <a:off x="2786050" y="3071810"/>
            <a:ext cx="714380" cy="285752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圓角矩形 12"/>
          <p:cNvSpPr/>
          <p:nvPr/>
        </p:nvSpPr>
        <p:spPr bwMode="auto">
          <a:xfrm>
            <a:off x="2786050" y="5072074"/>
            <a:ext cx="4929222" cy="35719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直線單箭頭接點 14"/>
          <p:cNvCxnSpPr>
            <a:stCxn id="12" idx="2"/>
          </p:cNvCxnSpPr>
          <p:nvPr/>
        </p:nvCxnSpPr>
        <p:spPr bwMode="auto">
          <a:xfrm rot="5400000">
            <a:off x="2285984" y="4214818"/>
            <a:ext cx="1714512" cy="1588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HTML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表單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假設下列表單的資訊會傳送到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receive.php</a:t>
            </a: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「姓名」欄位的名稱為「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username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」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pic>
        <p:nvPicPr>
          <p:cNvPr id="7" name="圖片 6" descr="newpos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000372"/>
            <a:ext cx="3857652" cy="27554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群組 12"/>
          <p:cNvGrpSpPr/>
          <p:nvPr/>
        </p:nvGrpSpPr>
        <p:grpSpPr>
          <a:xfrm>
            <a:off x="1643042" y="3117835"/>
            <a:ext cx="6786610" cy="954107"/>
            <a:chOff x="1643042" y="3117835"/>
            <a:chExt cx="6786610" cy="954107"/>
          </a:xfrm>
        </p:grpSpPr>
        <p:sp>
          <p:nvSpPr>
            <p:cNvPr id="8" name="文字方塊 7"/>
            <p:cNvSpPr txBox="1"/>
            <p:nvPr/>
          </p:nvSpPr>
          <p:spPr>
            <a:xfrm>
              <a:off x="3714744" y="3117835"/>
              <a:ext cx="471490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800" b="1" dirty="0" smtClean="0">
                  <a:solidFill>
                    <a:srgbClr val="FF99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onsolas" pitchFamily="49" charset="0"/>
                </a:rPr>
                <a:t>&lt;input type="text" 	name="</a:t>
              </a:r>
              <a:r>
                <a:rPr lang="en-US" altLang="zh-TW" sz="2800" b="1" dirty="0" smtClean="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onsolas" pitchFamily="49" charset="0"/>
                </a:rPr>
                <a:t>username</a:t>
              </a:r>
              <a:r>
                <a:rPr lang="en-US" altLang="zh-TW" sz="2800" b="1" dirty="0" smtClean="0">
                  <a:solidFill>
                    <a:srgbClr val="FF99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onsolas" pitchFamily="49" charset="0"/>
                </a:rPr>
                <a:t>" /&gt;</a:t>
              </a:r>
              <a:endParaRPr lang="zh-TW" altLang="en-US" sz="2800" b="1" dirty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</a:endParaRPr>
            </a:p>
          </p:txBody>
        </p:sp>
        <p:sp>
          <p:nvSpPr>
            <p:cNvPr id="12" name="圓角矩形 11"/>
            <p:cNvSpPr/>
            <p:nvPr/>
          </p:nvSpPr>
          <p:spPr bwMode="auto">
            <a:xfrm>
              <a:off x="1643042" y="3214686"/>
              <a:ext cx="1857388" cy="285752"/>
            </a:xfrm>
            <a:prstGeom prst="roundRect">
              <a:avLst/>
            </a:prstGeom>
            <a:noFill/>
            <a:ln w="4127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" name="群組 16"/>
          <p:cNvGrpSpPr/>
          <p:nvPr/>
        </p:nvGrpSpPr>
        <p:grpSpPr>
          <a:xfrm>
            <a:off x="4357686" y="4144174"/>
            <a:ext cx="4286280" cy="1288479"/>
            <a:chOff x="4357686" y="4144174"/>
            <a:chExt cx="4286280" cy="1288479"/>
          </a:xfrm>
        </p:grpSpPr>
        <p:cxnSp>
          <p:nvCxnSpPr>
            <p:cNvPr id="15" name="直線單箭頭接點 14"/>
            <p:cNvCxnSpPr/>
            <p:nvPr/>
          </p:nvCxnSpPr>
          <p:spPr bwMode="auto">
            <a:xfrm rot="5400000">
              <a:off x="5822165" y="4464851"/>
              <a:ext cx="642942" cy="1588"/>
            </a:xfrm>
            <a:prstGeom prst="straightConnector1">
              <a:avLst/>
            </a:prstGeom>
            <a:solidFill>
              <a:schemeClr val="accent1"/>
            </a:solidFill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文字方塊 15"/>
            <p:cNvSpPr txBox="1"/>
            <p:nvPr/>
          </p:nvSpPr>
          <p:spPr>
            <a:xfrm>
              <a:off x="4357686" y="4786322"/>
              <a:ext cx="42862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3600" dirty="0" smtClean="0">
                  <a:solidFill>
                    <a:srgbClr val="FF0000"/>
                  </a:solidFill>
                  <a:latin typeface="cwTeX 粗黑體" pitchFamily="49" charset="2"/>
                  <a:ea typeface="cwTeX 粗黑體" pitchFamily="49" charset="2"/>
                </a:rPr>
                <a:t>傳送至</a:t>
              </a:r>
              <a:r>
                <a:rPr lang="en-US" altLang="zh-TW" sz="3600" dirty="0" smtClean="0">
                  <a:solidFill>
                    <a:srgbClr val="FF0000"/>
                  </a:solidFill>
                  <a:latin typeface="cwTeX 粗黑體" pitchFamily="49" charset="2"/>
                  <a:ea typeface="cwTeX 粗黑體" pitchFamily="49" charset="2"/>
                </a:rPr>
                <a:t>receive.php</a:t>
              </a:r>
              <a:endParaRPr lang="zh-TW" altLang="en-US" sz="3600" dirty="0">
                <a:solidFill>
                  <a:srgbClr val="FF0000"/>
                </a:solidFill>
                <a:latin typeface="cwTeX 粗黑體" pitchFamily="49" charset="2"/>
                <a:ea typeface="cwTeX 粗黑體" pitchFamily="49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HTML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表單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此時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receive.php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就會收到一個變數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</a:t>
            </a:r>
            <a:r>
              <a:rPr lang="en-US" altLang="zh-TW" sz="32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$_POST['username']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當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receive.php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執行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</a:t>
            </a:r>
            <a: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echo $_POST['username'];</a:t>
            </a:r>
            <a:br>
              <a:rPr lang="en-US" altLang="zh-TW" sz="3200" dirty="0" smtClean="0">
                <a:solidFill>
                  <a:srgbClr val="00CC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的時候就會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928662" y="4929198"/>
            <a:ext cx="2428892" cy="95410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阿文</a:t>
            </a:r>
            <a:endParaRPr lang="zh-TW" altLang="en-US" sz="2400" dirty="0">
              <a:solidFill>
                <a:srgbClr val="0070C0"/>
              </a:solidFill>
              <a:latin typeface="新細明體" pitchFamily="18" charset="-12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ritingDesign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WritingDesign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ritingDesign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WritingDesign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ue strands design template">
  <a:themeElements>
    <a:clrScheme name="Office 佈景主題 3">
      <a:dk1>
        <a:srgbClr val="5F5F5F"/>
      </a:dk1>
      <a:lt1>
        <a:srgbClr val="DEF6F1"/>
      </a:lt1>
      <a:dk2>
        <a:srgbClr val="B2B2B2"/>
      </a:dk2>
      <a:lt2>
        <a:srgbClr val="969696"/>
      </a:lt2>
      <a:accent1>
        <a:srgbClr val="E6E6E6"/>
      </a:accent1>
      <a:accent2>
        <a:srgbClr val="8DC6FF"/>
      </a:accent2>
      <a:accent3>
        <a:srgbClr val="ECFAF7"/>
      </a:accent3>
      <a:accent4>
        <a:srgbClr val="505050"/>
      </a:accent4>
      <a:accent5>
        <a:srgbClr val="F0F0F0"/>
      </a:accent5>
      <a:accent6>
        <a:srgbClr val="7FB3E7"/>
      </a:accent6>
      <a:hlink>
        <a:srgbClr val="0066CC"/>
      </a:hlink>
      <a:folHlink>
        <a:srgbClr val="0000FF"/>
      </a:folHlink>
    </a:clrScheme>
    <a:fontScheme name="Office 佈景主題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佈景主題 1">
        <a:dk1>
          <a:srgbClr val="0099FF"/>
        </a:dk1>
        <a:lt1>
          <a:srgbClr val="FFFFFF"/>
        </a:lt1>
        <a:dk2>
          <a:srgbClr val="0099FF"/>
        </a:dk2>
        <a:lt2>
          <a:srgbClr val="808080"/>
        </a:lt2>
        <a:accent1>
          <a:srgbClr val="B9D6E5"/>
        </a:accent1>
        <a:accent2>
          <a:srgbClr val="333399"/>
        </a:accent2>
        <a:accent3>
          <a:srgbClr val="FFFFFF"/>
        </a:accent3>
        <a:accent4>
          <a:srgbClr val="0082DA"/>
        </a:accent4>
        <a:accent5>
          <a:srgbClr val="D9E8F0"/>
        </a:accent5>
        <a:accent6>
          <a:srgbClr val="2D2D8A"/>
        </a:accent6>
        <a:hlink>
          <a:srgbClr val="3366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2">
        <a:dk1>
          <a:srgbClr val="808080"/>
        </a:dk1>
        <a:lt1>
          <a:srgbClr val="FFFFFF"/>
        </a:lt1>
        <a:dk2>
          <a:srgbClr val="0066CC"/>
        </a:dk2>
        <a:lt2>
          <a:srgbClr val="969696"/>
        </a:lt2>
        <a:accent1>
          <a:srgbClr val="DDDDDD"/>
        </a:accent1>
        <a:accent2>
          <a:srgbClr val="33CCFF"/>
        </a:accent2>
        <a:accent3>
          <a:srgbClr val="FFFFFF"/>
        </a:accent3>
        <a:accent4>
          <a:srgbClr val="6C6C6C"/>
        </a:accent4>
        <a:accent5>
          <a:srgbClr val="EBEBEB"/>
        </a:accent5>
        <a:accent6>
          <a:srgbClr val="2DB9E7"/>
        </a:accent6>
        <a:hlink>
          <a:srgbClr val="CC3300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3">
        <a:dk1>
          <a:srgbClr val="5F5F5F"/>
        </a:dk1>
        <a:lt1>
          <a:srgbClr val="DEF6F1"/>
        </a:lt1>
        <a:dk2>
          <a:srgbClr val="B2B2B2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50505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4">
        <a:dk1>
          <a:srgbClr val="3366CC"/>
        </a:dk1>
        <a:lt1>
          <a:srgbClr val="FFFFFF"/>
        </a:lt1>
        <a:dk2>
          <a:srgbClr val="66CCFF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2A56AE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5">
        <a:dk1>
          <a:srgbClr val="808080"/>
        </a:dk1>
        <a:lt1>
          <a:srgbClr val="FFFFD9"/>
        </a:lt1>
        <a:dk2>
          <a:srgbClr val="3366CC"/>
        </a:dk2>
        <a:lt2>
          <a:srgbClr val="777777"/>
        </a:lt2>
        <a:accent1>
          <a:srgbClr val="EBEECA"/>
        </a:accent1>
        <a:accent2>
          <a:srgbClr val="99CCFF"/>
        </a:accent2>
        <a:accent3>
          <a:srgbClr val="FFFFE9"/>
        </a:accent3>
        <a:accent4>
          <a:srgbClr val="6C6C6C"/>
        </a:accent4>
        <a:accent5>
          <a:srgbClr val="F3F5E1"/>
        </a:accent5>
        <a:accent6>
          <a:srgbClr val="8AB9E7"/>
        </a:accent6>
        <a:hlink>
          <a:srgbClr val="2901BB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6">
        <a:dk1>
          <a:srgbClr val="3366CC"/>
        </a:dk1>
        <a:lt1>
          <a:srgbClr val="008080"/>
        </a:lt1>
        <a:dk2>
          <a:srgbClr val="3399FF"/>
        </a:dk2>
        <a:lt2>
          <a:srgbClr val="005A58"/>
        </a:lt2>
        <a:accent1>
          <a:srgbClr val="8BC2FF"/>
        </a:accent1>
        <a:accent2>
          <a:srgbClr val="FFFFCC"/>
        </a:accent2>
        <a:accent3>
          <a:srgbClr val="AAC0C0"/>
        </a:accent3>
        <a:accent4>
          <a:srgbClr val="2A56AE"/>
        </a:accent4>
        <a:accent5>
          <a:srgbClr val="C4DDFF"/>
        </a:accent5>
        <a:accent6>
          <a:srgbClr val="E7E7B9"/>
        </a:accent6>
        <a:hlink>
          <a:srgbClr val="9900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7">
        <a:dk1>
          <a:srgbClr val="666666"/>
        </a:dk1>
        <a:lt1>
          <a:srgbClr val="666699"/>
        </a:lt1>
        <a:dk2>
          <a:srgbClr val="99CCFF"/>
        </a:dk2>
        <a:lt2>
          <a:srgbClr val="3E3E5C"/>
        </a:lt2>
        <a:accent1>
          <a:srgbClr val="D2D2D2"/>
        </a:accent1>
        <a:accent2>
          <a:srgbClr val="8DC6FF"/>
        </a:accent2>
        <a:accent3>
          <a:srgbClr val="B8B8C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8">
        <a:dk1>
          <a:srgbClr val="5C1F00"/>
        </a:dk1>
        <a:lt1>
          <a:srgbClr val="9C3408"/>
        </a:lt1>
        <a:dk2>
          <a:srgbClr val="800000"/>
        </a:dk2>
        <a:lt2>
          <a:srgbClr val="73BCFF"/>
        </a:lt2>
        <a:accent1>
          <a:srgbClr val="D99965"/>
        </a:accent1>
        <a:accent2>
          <a:srgbClr val="3366CC"/>
        </a:accent2>
        <a:accent3>
          <a:srgbClr val="C0AAAA"/>
        </a:accent3>
        <a:accent4>
          <a:srgbClr val="852B06"/>
        </a:accent4>
        <a:accent5>
          <a:srgbClr val="E9CAB8"/>
        </a:accent5>
        <a:accent6>
          <a:srgbClr val="2D5CB9"/>
        </a:accent6>
        <a:hlink>
          <a:srgbClr val="D3EBFF"/>
        </a:hlink>
        <a:folHlink>
          <a:srgbClr val="FED3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9">
        <a:dk1>
          <a:srgbClr val="336699"/>
        </a:dk1>
        <a:lt1>
          <a:srgbClr val="1270AA"/>
        </a:lt1>
        <a:dk2>
          <a:srgbClr val="000000"/>
        </a:dk2>
        <a:lt2>
          <a:srgbClr val="66CCFF"/>
        </a:lt2>
        <a:accent1>
          <a:srgbClr val="AAE1FA"/>
        </a:accent1>
        <a:accent2>
          <a:srgbClr val="0033CC"/>
        </a:accent2>
        <a:accent3>
          <a:srgbClr val="AAAAAA"/>
        </a:accent3>
        <a:accent4>
          <a:srgbClr val="0E5F91"/>
        </a:accent4>
        <a:accent5>
          <a:srgbClr val="D2EEFC"/>
        </a:accent5>
        <a:accent6>
          <a:srgbClr val="002DB9"/>
        </a:accent6>
        <a:hlink>
          <a:srgbClr val="FF7500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10">
        <a:dk1>
          <a:srgbClr val="003366"/>
        </a:dk1>
        <a:lt1>
          <a:srgbClr val="A9A9A9"/>
        </a:lt1>
        <a:dk2>
          <a:srgbClr val="000099"/>
        </a:dk2>
        <a:lt2>
          <a:srgbClr val="66CCFF"/>
        </a:lt2>
        <a:accent1>
          <a:srgbClr val="336699"/>
        </a:accent1>
        <a:accent2>
          <a:srgbClr val="3333FF"/>
        </a:accent2>
        <a:accent3>
          <a:srgbClr val="AAAACA"/>
        </a:accent3>
        <a:accent4>
          <a:srgbClr val="909090"/>
        </a:accent4>
        <a:accent5>
          <a:srgbClr val="ADB8CA"/>
        </a:accent5>
        <a:accent6>
          <a:srgbClr val="2D2DE7"/>
        </a:accent6>
        <a:hlink>
          <a:srgbClr val="66CC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1_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EBEECA"/>
        </a:accent1>
        <a:accent2>
          <a:srgbClr val="DBFF75"/>
        </a:accent2>
        <a:accent3>
          <a:srgbClr val="FFFFE9"/>
        </a:accent3>
        <a:accent4>
          <a:srgbClr val="000000"/>
        </a:accent4>
        <a:accent5>
          <a:srgbClr val="F3F5E1"/>
        </a:accent5>
        <a:accent6>
          <a:srgbClr val="C6E769"/>
        </a:accent6>
        <a:hlink>
          <a:srgbClr val="8FA418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val="58572B"/>
        </a:dk1>
        <a:lt1>
          <a:srgbClr val="008080"/>
        </a:lt1>
        <a:dk2>
          <a:srgbClr val="FFFF99"/>
        </a:dk2>
        <a:lt2>
          <a:srgbClr val="005A58"/>
        </a:lt2>
        <a:accent1>
          <a:srgbClr val="CCCC99"/>
        </a:accent1>
        <a:accent2>
          <a:srgbClr val="FFFFCC"/>
        </a:accent2>
        <a:accent3>
          <a:srgbClr val="AAC0C0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Ticking clock design template</Template>
  <TotalTime>3164</TotalTime>
  <Words>1408</Words>
  <Application>Microsoft Office PowerPoint</Application>
  <PresentationFormat>如螢幕大小 (4:3)</PresentationFormat>
  <Paragraphs>345</Paragraphs>
  <Slides>29</Slides>
  <Notes>24</Notes>
  <HiddenSlides>0</HiddenSlides>
  <MMClips>0</MMClips>
  <ScaleCrop>false</ScaleCrop>
  <HeadingPairs>
    <vt:vector size="4" baseType="variant">
      <vt:variant>
        <vt:lpstr>佈景主題</vt:lpstr>
      </vt:variant>
      <vt:variant>
        <vt:i4>6</vt:i4>
      </vt:variant>
      <vt:variant>
        <vt:lpstr>投影片標題</vt:lpstr>
      </vt:variant>
      <vt:variant>
        <vt:i4>29</vt:i4>
      </vt:variant>
    </vt:vector>
  </HeadingPairs>
  <TitlesOfParts>
    <vt:vector size="35" baseType="lpstr">
      <vt:lpstr>Default Design</vt:lpstr>
      <vt:lpstr>WritingDesignTemplate</vt:lpstr>
      <vt:lpstr>1_WritingDesignTemplate</vt:lpstr>
      <vt:lpstr>Blue strands design template</vt:lpstr>
      <vt:lpstr>1_Custom Design</vt:lpstr>
      <vt:lpstr>1_Default Design</vt:lpstr>
      <vt:lpstr>PHP + MySQL Introduction  Part 2 @ 11, December 2008</vt:lpstr>
      <vt:lpstr>Introduction</vt:lpstr>
      <vt:lpstr>5. PHP的全域變數</vt:lpstr>
      <vt:lpstr>PHP的全域變數</vt:lpstr>
      <vt:lpstr>PHP的全域變數</vt:lpstr>
      <vt:lpstr>HTML表單 –傳送</vt:lpstr>
      <vt:lpstr>HTML表單 –傳送全域變數</vt:lpstr>
      <vt:lpstr>HTML表單</vt:lpstr>
      <vt:lpstr>HTML表單</vt:lpstr>
      <vt:lpstr>網址 –可傳送"GET"</vt:lpstr>
      <vt:lpstr>HTML表單 –傳送</vt:lpstr>
      <vt:lpstr>全域變數 –You Turn!</vt:lpstr>
      <vt:lpstr>全域變數 – 結論 – POST</vt:lpstr>
      <vt:lpstr>全域變數 – 結論 – GET</vt:lpstr>
      <vt:lpstr>6. 陣列(array)操作</vt:lpstr>
      <vt:lpstr>陣列(array) – C/C++</vt:lpstr>
      <vt:lpstr>陣列(array) – PHP</vt:lpstr>
      <vt:lpstr>陣列(array) – PHP</vt:lpstr>
      <vt:lpstr>陣列(array) – PHP</vt:lpstr>
      <vt:lpstr>陣列(array) – PHP</vt:lpstr>
      <vt:lpstr>陣列(array) – PHP (常用)</vt:lpstr>
      <vt:lpstr>陣列(array) – PHP</vt:lpstr>
      <vt:lpstr>7. MySQL資料庫概念</vt:lpstr>
      <vt:lpstr>MySQL是...!?</vt:lpstr>
      <vt:lpstr>Why MySQL...!?</vt:lpstr>
      <vt:lpstr>MySQL也有自己的"程式碼"</vt:lpstr>
      <vt:lpstr>PHP程式碼!? MySQL程式碼?</vt:lpstr>
      <vt:lpstr>PHP  初始化MySQL</vt:lpstr>
      <vt:lpstr>使用mysql_query()存取</vt:lpstr>
    </vt:vector>
  </TitlesOfParts>
  <Company>NCU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Jessee</dc:creator>
  <cp:lastModifiedBy>Jessee</cp:lastModifiedBy>
  <cp:revision>554</cp:revision>
  <dcterms:created xsi:type="dcterms:W3CDTF">2008-04-15T11:57:48Z</dcterms:created>
  <dcterms:modified xsi:type="dcterms:W3CDTF">2009-04-01T14:41:59Z</dcterms:modified>
</cp:coreProperties>
</file>