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  <p:sldMasterId id="2147483900" r:id="rId2"/>
    <p:sldMasterId id="2147483912" r:id="rId3"/>
    <p:sldMasterId id="2147484056" r:id="rId4"/>
    <p:sldMasterId id="2147484068" r:id="rId5"/>
    <p:sldMasterId id="2147484142" r:id="rId6"/>
  </p:sldMasterIdLst>
  <p:notesMasterIdLst>
    <p:notesMasterId r:id="rId35"/>
  </p:notesMasterIdLst>
  <p:sldIdLst>
    <p:sldId id="302" r:id="rId7"/>
    <p:sldId id="303" r:id="rId8"/>
    <p:sldId id="262" r:id="rId9"/>
    <p:sldId id="257" r:id="rId10"/>
    <p:sldId id="263" r:id="rId11"/>
    <p:sldId id="306" r:id="rId12"/>
    <p:sldId id="307" r:id="rId13"/>
    <p:sldId id="308" r:id="rId14"/>
    <p:sldId id="310" r:id="rId15"/>
    <p:sldId id="311" r:id="rId16"/>
    <p:sldId id="312" r:id="rId17"/>
    <p:sldId id="313" r:id="rId18"/>
    <p:sldId id="314" r:id="rId19"/>
    <p:sldId id="321" r:id="rId20"/>
    <p:sldId id="315" r:id="rId21"/>
    <p:sldId id="289" r:id="rId22"/>
    <p:sldId id="316" r:id="rId23"/>
    <p:sldId id="317" r:id="rId24"/>
    <p:sldId id="318" r:id="rId25"/>
    <p:sldId id="278" r:id="rId26"/>
    <p:sldId id="319" r:id="rId27"/>
    <p:sldId id="271" r:id="rId28"/>
    <p:sldId id="290" r:id="rId29"/>
    <p:sldId id="300" r:id="rId30"/>
    <p:sldId id="291" r:id="rId31"/>
    <p:sldId id="305" r:id="rId32"/>
    <p:sldId id="292" r:id="rId33"/>
    <p:sldId id="298" r:id="rId3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CC00"/>
    <a:srgbClr val="FF9900"/>
    <a:srgbClr val="FF9966"/>
    <a:srgbClr val="FF6600"/>
    <a:srgbClr val="FFCC00"/>
    <a:srgbClr val="FFFFCC"/>
    <a:srgbClr val="FFCC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91" autoAdjust="0"/>
    <p:restoredTop sz="94660"/>
  </p:normalViewPr>
  <p:slideViewPr>
    <p:cSldViewPr>
      <p:cViewPr varScale="1">
        <p:scale>
          <a:sx n="69" d="100"/>
          <a:sy n="69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958B9C-F852-4BDB-8641-233348A858D8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32471-F563-44D2-BED8-4EBB1DD184B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832471-F563-44D2-BED8-4EBB1DD184B5}" type="slidenum">
              <a:rPr lang="zh-TW" altLang="en-US" smtClean="0"/>
              <a:pPr/>
              <a:t>23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1827213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447800" y="274638"/>
            <a:ext cx="53340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1827213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447800" y="274638"/>
            <a:ext cx="53340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381000"/>
            <a:ext cx="63246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1981200"/>
            <a:ext cx="6324600" cy="685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9050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991350" y="1676400"/>
            <a:ext cx="1695450" cy="44497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905000" y="1676400"/>
            <a:ext cx="4933950" cy="44497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37DA7-ED6B-47EA-B164-5BF80000EF6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AABC0E-B72C-4971-8C32-78962ED097A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85792-4FC9-45D0-86E7-6ABB110747EB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7526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26A27-933D-44F2-ADE2-EDC4CED98DC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1F2A7-E98B-48DC-BAC6-4988196D7AB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FB6CF-9114-4FC7-9EF5-8AF43F3929A5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17386-D84A-4633-A55C-C765B130FB01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BC5FE-F87E-453F-9FE0-7B9AD82902A4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0DC47-3F84-4507-ABCC-273143461CD8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1BA79-59D9-4E92-B5F1-6A64D553319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67550" y="1676400"/>
            <a:ext cx="1771650" cy="42672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752600" y="1676400"/>
            <a:ext cx="5162550" cy="42672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0F5DBA-2376-49D2-8EC7-4E9A53CA5A8F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ea typeface="新細明體" charset="-120"/>
              </a:defRPr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  <a:ea typeface="新細明體" charset="-120"/>
              </a:defRPr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新細明體" charset="-120"/>
              </a:defRPr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新細明體" charset="-120"/>
              </a:defRPr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新細明體" charset="-120"/>
              </a:defRPr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新細明體" charset="-120"/>
              </a:defRPr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1676400"/>
            <a:ext cx="678180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2819400"/>
            <a:ext cx="67818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a typeface="新細明體" charset="-120"/>
              </a:defRPr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a typeface="新細明體" charset="-120"/>
              </a:defRPr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1676400"/>
            <a:ext cx="70866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819400"/>
            <a:ext cx="7086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a typeface="新細明體" charset="-120"/>
              </a:defRPr>
            </a:lvl1pPr>
          </a:lstStyle>
          <a:p>
            <a:fld id="{55954D3D-1393-4A1B-85E4-15B5CC344ED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  <a:ea typeface="新細明體" charset="-120"/>
              </a:defRPr>
            </a:lvl1pPr>
          </a:lstStyle>
          <a:p>
            <a:fld id="{2E627B2B-8239-4217-8BC1-54F22A84E9F4}" type="datetimeFigureOut">
              <a:rPr lang="zh-TW" altLang="en-US" smtClean="0"/>
              <a:pPr/>
              <a:t>2009/4/1</a:t>
            </a:fld>
            <a:endParaRPr lang="zh-TW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  <a:ea typeface="新細明體" charset="-120"/>
              </a:defRPr>
            </a:lvl1pPr>
          </a:lstStyle>
          <a:p>
            <a:endParaRPr lang="zh-TW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  <a:ea typeface="新細明體" charset="-120"/>
              </a:defRPr>
            </a:lvl1pPr>
          </a:lstStyle>
          <a:p>
            <a:fld id="{E1343D37-B37E-4C08-AC9A-315C7CDCF05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3" r:id="rId1"/>
    <p:sldLayoutId id="2147484144" r:id="rId2"/>
    <p:sldLayoutId id="2147484145" r:id="rId3"/>
    <p:sldLayoutId id="2147484146" r:id="rId4"/>
    <p:sldLayoutId id="2147484147" r:id="rId5"/>
    <p:sldLayoutId id="2147484148" r:id="rId6"/>
    <p:sldLayoutId id="2147484149" r:id="rId7"/>
    <p:sldLayoutId id="2147484150" r:id="rId8"/>
    <p:sldLayoutId id="2147484151" r:id="rId9"/>
    <p:sldLayoutId id="2147484152" r:id="rId10"/>
    <p:sldLayoutId id="214748415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5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5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5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6"/>
          <p:cNvGrpSpPr/>
          <p:nvPr/>
        </p:nvGrpSpPr>
        <p:grpSpPr>
          <a:xfrm>
            <a:off x="6929454" y="5286388"/>
            <a:ext cx="2000264" cy="1250165"/>
            <a:chOff x="142844" y="5143512"/>
            <a:chExt cx="2286016" cy="1428760"/>
          </a:xfrm>
        </p:grpSpPr>
        <p:sp>
          <p:nvSpPr>
            <p:cNvPr id="5" name="圓角矩形 4"/>
            <p:cNvSpPr/>
            <p:nvPr/>
          </p:nvSpPr>
          <p:spPr bwMode="auto">
            <a:xfrm>
              <a:off x="142844" y="5143512"/>
              <a:ext cx="2286016" cy="1428760"/>
            </a:xfrm>
            <a:prstGeom prst="roundRect">
              <a:avLst/>
            </a:prstGeom>
            <a:solidFill>
              <a:srgbClr val="00B0F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圖片 5" descr="csie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282" y="5190927"/>
              <a:ext cx="2071670" cy="1309907"/>
            </a:xfrm>
            <a:prstGeom prst="rect">
              <a:avLst/>
            </a:prstGeom>
          </p:spPr>
        </p:pic>
      </p:grpSp>
      <p:sp>
        <p:nvSpPr>
          <p:cNvPr id="8" name="文字方塊 7"/>
          <p:cNvSpPr txBox="1"/>
          <p:nvPr/>
        </p:nvSpPr>
        <p:spPr>
          <a:xfrm>
            <a:off x="0" y="285728"/>
            <a:ext cx="6572296" cy="438581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php</a:t>
            </a:r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('Smarty/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Smarty.class.php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('config.php');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('login_session.php');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= new Smarty();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template_dir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"templates";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compile_dir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Smarty_templates_c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";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assign('title', $title);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assign('guest', $guest);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if(empty($_GET['page']))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$page=0;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 = $_GET['page'] - 1;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sql_pagechange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("SELECT * FROM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ORDER BY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DESC", $page,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page_number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mysql_num_rows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)!=0)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array();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while($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mysql_fetch_assoc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	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array_push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$smarty -&gt; assign('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}</a:t>
            </a:r>
            <a:endParaRPr lang="zh-TW" altLang="en-US" sz="9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71472" y="2428868"/>
            <a:ext cx="8143932" cy="3286148"/>
          </a:xfrm>
          <a:ln w="44450" cmpd="sng"/>
        </p:spPr>
        <p:txBody>
          <a:bodyPr/>
          <a:lstStyle/>
          <a:p>
            <a:pPr algn="ctr"/>
            <a:r>
              <a:rPr lang="en-US" altLang="zh-TW" sz="68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  <a:t>PHP + </a:t>
            </a:r>
            <a:r>
              <a:rPr lang="en-US" altLang="zh-TW" sz="6800" b="1" dirty="0" err="1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  <a:t>MySQL</a:t>
            </a:r>
            <a:r>
              <a:rPr lang="en-US" altLang="zh-TW" sz="68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  <a:t/>
            </a:r>
            <a:br>
              <a:rPr lang="en-US" altLang="zh-TW" sz="68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</a:br>
            <a:r>
              <a:rPr lang="en-US" altLang="zh-TW" sz="48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  <a:t>Introduction</a:t>
            </a:r>
            <a:br>
              <a:rPr lang="en-US" altLang="zh-TW" sz="48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</a:br>
            <a:r>
              <a:rPr lang="en-US" altLang="zh-TW" sz="24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  <a:t/>
            </a:r>
            <a:br>
              <a:rPr lang="en-US" altLang="zh-TW" sz="2400" b="1" dirty="0" smtClean="0">
                <a:ln w="2222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Eras Demi ITC" pitchFamily="34" charset="0"/>
                <a:ea typeface="cwTeX 粗黑體" pitchFamily="49" charset="2"/>
              </a:rPr>
            </a:br>
            <a:r>
              <a:rPr lang="en-US" altLang="zh-TW" sz="3200" b="1" dirty="0" smtClean="0">
                <a:ln w="22225">
                  <a:noFill/>
                </a:ln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w Cen MT" pitchFamily="34" charset="0"/>
                <a:ea typeface="cwTeX 粗黑體" pitchFamily="49" charset="2"/>
              </a:rPr>
              <a:t>Part 1 @ 30, October 2008</a:t>
            </a:r>
            <a:endParaRPr lang="zh-TW" altLang="en-US" sz="3200" b="1" dirty="0">
              <a:ln w="22225">
                <a:noFill/>
              </a:ln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w Cen MT" pitchFamily="34" charset="0"/>
              <a:ea typeface="cwTeX 粗黑體" pitchFamily="49" charset="2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71406" y="5857892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40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w Cen MT" pitchFamily="34" charset="0"/>
                <a:ea typeface="cwTeX 粗黑體" pitchFamily="49" charset="2"/>
              </a:rPr>
              <a:t>Jessee@CSIE100A</a:t>
            </a:r>
            <a:endParaRPr lang="zh-TW" altLang="en-US" sz="4000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w Cen MT" pitchFamily="34" charset="0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You Turn – </a:t>
            </a:r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phpinfo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()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3"/>
            <a:ext cx="8183591" cy="4214842"/>
          </a:xfrm>
        </p:spPr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請在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AppServ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的網頁根目錄下，利用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zh-TW" altLang="en-US" sz="4000" b="1" dirty="0" smtClean="0">
                <a:solidFill>
                  <a:srgbClr val="00B05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記事本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新增一個檔案，取名為</a:t>
            </a:r>
            <a:r>
              <a:rPr lang="en-US" altLang="zh-TW" sz="4000" b="1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test.php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，並輸入以下內容：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grpSp>
        <p:nvGrpSpPr>
          <p:cNvPr id="13" name="群組 12"/>
          <p:cNvGrpSpPr/>
          <p:nvPr/>
        </p:nvGrpSpPr>
        <p:grpSpPr>
          <a:xfrm>
            <a:off x="1000100" y="3429000"/>
            <a:ext cx="6643734" cy="1571636"/>
            <a:chOff x="857224" y="3000372"/>
            <a:chExt cx="6643734" cy="1571636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857224" y="3000372"/>
              <a:ext cx="500066" cy="157163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857224" y="3000372"/>
              <a:ext cx="6643734" cy="15696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342900" indent="-342900">
                <a:buFont typeface="+mj-lt"/>
                <a:buAutoNum type="arabicPeriod"/>
              </a:pPr>
              <a:r>
                <a:rPr lang="en-US" altLang="zh-TW" sz="3200" dirty="0" smtClean="0">
                  <a:latin typeface="Consolas" pitchFamily="49" charset="0"/>
                </a:rPr>
                <a:t> &lt;?</a:t>
              </a:r>
              <a:r>
                <a:rPr lang="en-US" altLang="zh-TW" sz="3200" dirty="0" err="1" smtClean="0">
                  <a:latin typeface="Consolas" pitchFamily="49" charset="0"/>
                </a:rPr>
                <a:t>php</a:t>
              </a:r>
              <a:endParaRPr lang="en-US" altLang="zh-TW" sz="3200" dirty="0" smtClean="0">
                <a:latin typeface="Consolas" pitchFamily="49" charset="0"/>
              </a:endParaRPr>
            </a:p>
            <a:p>
              <a:pPr marL="342900" indent="-342900">
                <a:buFont typeface="+mj-lt"/>
                <a:buAutoNum type="arabicPeriod"/>
              </a:pPr>
              <a:r>
                <a:rPr lang="en-US" altLang="zh-TW" sz="3200" dirty="0" smtClean="0">
                  <a:latin typeface="Consolas" pitchFamily="49" charset="0"/>
                </a:rPr>
                <a:t> </a:t>
              </a:r>
              <a:r>
                <a:rPr lang="en-US" altLang="zh-TW" sz="3200" dirty="0" err="1" smtClean="0">
                  <a:latin typeface="Consolas" pitchFamily="49" charset="0"/>
                </a:rPr>
                <a:t>phpinfo</a:t>
              </a:r>
              <a:r>
                <a:rPr lang="en-US" altLang="zh-TW" sz="3200" dirty="0" smtClean="0">
                  <a:latin typeface="Consolas" pitchFamily="49" charset="0"/>
                </a:rPr>
                <a:t>();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altLang="zh-TW" sz="3200" dirty="0" smtClean="0">
                  <a:latin typeface="Consolas" pitchFamily="49" charset="0"/>
                </a:rPr>
                <a:t> ?&gt;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6"/>
          <p:cNvGrpSpPr/>
          <p:nvPr/>
        </p:nvGrpSpPr>
        <p:grpSpPr>
          <a:xfrm>
            <a:off x="6929454" y="5286388"/>
            <a:ext cx="2000264" cy="1250165"/>
            <a:chOff x="142844" y="5143512"/>
            <a:chExt cx="2286016" cy="1428760"/>
          </a:xfrm>
        </p:grpSpPr>
        <p:sp>
          <p:nvSpPr>
            <p:cNvPr id="5" name="圓角矩形 4"/>
            <p:cNvSpPr/>
            <p:nvPr/>
          </p:nvSpPr>
          <p:spPr bwMode="auto">
            <a:xfrm>
              <a:off x="142844" y="5143512"/>
              <a:ext cx="2286016" cy="1428760"/>
            </a:xfrm>
            <a:prstGeom prst="roundRect">
              <a:avLst/>
            </a:prstGeom>
            <a:solidFill>
              <a:srgbClr val="00B0F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圖片 5" descr="csie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282" y="5190927"/>
              <a:ext cx="2071670" cy="1309907"/>
            </a:xfrm>
            <a:prstGeom prst="rect">
              <a:avLst/>
            </a:prstGeom>
          </p:spPr>
        </p:pic>
      </p:grpSp>
      <p:sp>
        <p:nvSpPr>
          <p:cNvPr id="8" name="文字方塊 7"/>
          <p:cNvSpPr txBox="1"/>
          <p:nvPr/>
        </p:nvSpPr>
        <p:spPr>
          <a:xfrm>
            <a:off x="0" y="285728"/>
            <a:ext cx="6572296" cy="438581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php</a:t>
            </a:r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('Smarty/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Smarty.class.php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('config.php');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('login_session.php');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= new Smarty();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template_dir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"templates";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compile_dir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Smarty_templates_c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";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assign('title', $title);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assign('guest', $guest);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if(empty($_GET['page']))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$page=0;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 = $_GET['page'] - 1;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sql_pagechange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("SELECT * FROM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ORDER BY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DESC", $page,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page_number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mysql_num_rows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)!=0)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array();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while($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mysql_fetch_assoc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	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array_push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$smarty -&gt; assign('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}</a:t>
            </a:r>
            <a:endParaRPr lang="zh-TW" altLang="en-US" sz="9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14414" y="2428868"/>
            <a:ext cx="7358113" cy="2786082"/>
          </a:xfrm>
          <a:ln w="44450" cmpd="sng"/>
        </p:spPr>
        <p:txBody>
          <a:bodyPr/>
          <a:lstStyle/>
          <a:p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3. PHP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前置作業</a:t>
            </a:r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</a:t>
            </a:r>
            <a:b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</a:br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		Dreamweaver</a:t>
            </a:r>
            <a:b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</a:br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		Notepad++</a:t>
            </a:r>
            <a:endParaRPr lang="zh-TW" altLang="en-US" sz="4800" b="1" dirty="0">
              <a:ln w="22225">
                <a:noFill/>
              </a:ln>
              <a:solidFill>
                <a:srgbClr val="0066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pPr algn="just"/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前置作業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2 – Dreamweaver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好的編輯器帶你上天堂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…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pic>
        <p:nvPicPr>
          <p:cNvPr id="7" name="圖片 6" descr="Dreamweave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143116"/>
            <a:ext cx="4634380" cy="42481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文字方塊 7"/>
          <p:cNvSpPr txBox="1"/>
          <p:nvPr/>
        </p:nvSpPr>
        <p:spPr>
          <a:xfrm>
            <a:off x="5715008" y="2143116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所見即所得</a:t>
            </a:r>
            <a:r>
              <a:rPr lang="en-US" altLang="zh-TW" sz="36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…</a:t>
            </a:r>
          </a:p>
        </p:txBody>
      </p:sp>
      <p:sp>
        <p:nvSpPr>
          <p:cNvPr id="9" name="文字方塊 8"/>
          <p:cNvSpPr txBox="1"/>
          <p:nvPr/>
        </p:nvSpPr>
        <p:spPr>
          <a:xfrm>
            <a:off x="5572132" y="2857496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solidFill>
                  <a:srgbClr val="00B0F0"/>
                </a:solidFill>
                <a:latin typeface="cwTeX 粗黑體" pitchFamily="49" charset="2"/>
                <a:ea typeface="cwTeX 粗黑體" pitchFamily="49" charset="2"/>
              </a:rPr>
              <a:t>程式碼自動完成</a:t>
            </a:r>
            <a:r>
              <a:rPr lang="en-US" altLang="zh-TW" sz="2800" dirty="0" smtClean="0">
                <a:solidFill>
                  <a:srgbClr val="00B0F0"/>
                </a:solidFill>
                <a:latin typeface="cwTeX 粗黑體" pitchFamily="49" charset="2"/>
                <a:ea typeface="cwTeX 粗黑體" pitchFamily="49" charset="2"/>
              </a:rPr>
              <a:t>…</a:t>
            </a:r>
          </a:p>
        </p:txBody>
      </p:sp>
      <p:sp>
        <p:nvSpPr>
          <p:cNvPr id="11" name="文字方塊 10"/>
          <p:cNvSpPr txBox="1"/>
          <p:nvPr/>
        </p:nvSpPr>
        <p:spPr>
          <a:xfrm>
            <a:off x="5786446" y="3405846"/>
            <a:ext cx="3357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solidFill>
                  <a:srgbClr val="0066FF"/>
                </a:solidFill>
                <a:latin typeface="cwTeX 粗黑體" pitchFamily="49" charset="2"/>
                <a:ea typeface="cwTeX 粗黑體" pitchFamily="49" charset="2"/>
              </a:rPr>
              <a:t>可以少背很多程式碼</a:t>
            </a:r>
            <a:endParaRPr lang="en-US" altLang="zh-TW" sz="2400" dirty="0" smtClean="0">
              <a:solidFill>
                <a:srgbClr val="0066FF"/>
              </a:solidFill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5572132" y="3967467"/>
            <a:ext cx="3357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wTeX 粗黑體" pitchFamily="49" charset="2"/>
                <a:ea typeface="cwTeX 粗黑體" pitchFamily="49" charset="2"/>
              </a:rPr>
              <a:t>內含大量說明文件</a:t>
            </a:r>
            <a:endParaRPr lang="en-US" altLang="zh-TW" sz="2800" dirty="0" smtClean="0">
              <a:solidFill>
                <a:schemeClr val="accent2">
                  <a:lumMod val="40000"/>
                  <a:lumOff val="60000"/>
                </a:schemeClr>
              </a:solidFill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5929354" y="4429132"/>
            <a:ext cx="3357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TW" sz="3200" dirty="0" smtClean="0">
              <a:solidFill>
                <a:schemeClr val="accent2">
                  <a:lumMod val="40000"/>
                  <a:lumOff val="60000"/>
                </a:schemeClr>
              </a:solidFill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5786446" y="4714884"/>
            <a:ext cx="3357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>
                <a:solidFill>
                  <a:schemeClr val="bg1">
                    <a:lumMod val="85000"/>
                  </a:schemeClr>
                </a:solidFill>
                <a:latin typeface="cwTeX 粗黑體" pitchFamily="49" charset="2"/>
                <a:ea typeface="cwTeX 粗黑體" pitchFamily="49" charset="2"/>
              </a:rPr>
              <a:t>(</a:t>
            </a:r>
            <a:r>
              <a:rPr lang="zh-TW" altLang="en-US" sz="3200" dirty="0" smtClean="0">
                <a:solidFill>
                  <a:schemeClr val="bg1">
                    <a:lumMod val="85000"/>
                  </a:schemeClr>
                </a:solidFill>
                <a:latin typeface="cwTeX 粗黑體" pitchFamily="49" charset="2"/>
                <a:ea typeface="cwTeX 粗黑體" pitchFamily="49" charset="2"/>
              </a:rPr>
              <a:t>他</a:t>
            </a:r>
            <a:r>
              <a:rPr lang="en-US" altLang="zh-TW" sz="3200" dirty="0" smtClean="0">
                <a:solidFill>
                  <a:schemeClr val="bg1">
                    <a:lumMod val="85000"/>
                  </a:schemeClr>
                </a:solidFill>
                <a:latin typeface="cwTeX 粗黑體" pitchFamily="49" charset="2"/>
                <a:ea typeface="cwTeX 粗黑體" pitchFamily="49" charset="2"/>
              </a:rPr>
              <a:t>X</a:t>
            </a:r>
            <a:r>
              <a:rPr lang="zh-TW" altLang="en-US" sz="3200" dirty="0" smtClean="0">
                <a:solidFill>
                  <a:schemeClr val="bg1">
                    <a:lumMod val="85000"/>
                  </a:schemeClr>
                </a:solidFill>
                <a:latin typeface="cwTeX 粗黑體" pitchFamily="49" charset="2"/>
                <a:ea typeface="cwTeX 粗黑體" pitchFamily="49" charset="2"/>
              </a:rPr>
              <a:t>的貴到爆炸</a:t>
            </a:r>
            <a:r>
              <a:rPr lang="en-US" altLang="zh-TW" sz="3200" dirty="0" smtClean="0">
                <a:solidFill>
                  <a:schemeClr val="bg1">
                    <a:lumMod val="85000"/>
                  </a:schemeClr>
                </a:solidFill>
                <a:latin typeface="cwTeX 粗黑體" pitchFamily="49" charset="2"/>
                <a:ea typeface="cwTeX 粗黑體" pitchFamily="49" charset="2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pPr algn="just"/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前置作業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2 – Notepad++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好的編輯器帶你上天堂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…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5715008" y="2143116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6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程式碼分色</a:t>
            </a:r>
            <a:r>
              <a:rPr lang="en-US" altLang="zh-TW" sz="36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…</a:t>
            </a:r>
          </a:p>
        </p:txBody>
      </p:sp>
      <p:sp>
        <p:nvSpPr>
          <p:cNvPr id="9" name="文字方塊 8"/>
          <p:cNvSpPr txBox="1"/>
          <p:nvPr/>
        </p:nvSpPr>
        <p:spPr>
          <a:xfrm>
            <a:off x="5572132" y="2857496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 smtClean="0">
                <a:solidFill>
                  <a:srgbClr val="00B0F0"/>
                </a:solidFill>
                <a:latin typeface="cwTeX 粗黑體" pitchFamily="49" charset="2"/>
                <a:ea typeface="cwTeX 粗黑體" pitchFamily="49" charset="2"/>
              </a:rPr>
              <a:t>function/class</a:t>
            </a:r>
            <a:r>
              <a:rPr lang="zh-TW" altLang="en-US" sz="2800" dirty="0" smtClean="0">
                <a:solidFill>
                  <a:srgbClr val="00B0F0"/>
                </a:solidFill>
                <a:latin typeface="cwTeX 粗黑體" pitchFamily="49" charset="2"/>
                <a:ea typeface="cwTeX 粗黑體" pitchFamily="49" charset="2"/>
              </a:rPr>
              <a:t>折疊</a:t>
            </a:r>
            <a:endParaRPr lang="en-US" altLang="zh-TW" sz="2800" dirty="0" smtClean="0">
              <a:solidFill>
                <a:srgbClr val="00B0F0"/>
              </a:solidFill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5786446" y="3405846"/>
            <a:ext cx="3357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dirty="0" smtClean="0">
                <a:solidFill>
                  <a:srgbClr val="0066FF"/>
                </a:solidFill>
                <a:latin typeface="cwTeX 粗黑體" pitchFamily="49" charset="2"/>
                <a:ea typeface="cwTeX 粗黑體" pitchFamily="49" charset="2"/>
              </a:rPr>
              <a:t>外掛程式用不完</a:t>
            </a:r>
            <a:endParaRPr lang="en-US" altLang="zh-TW" sz="2400" dirty="0" smtClean="0">
              <a:solidFill>
                <a:srgbClr val="0066FF"/>
              </a:solidFill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5572132" y="3967467"/>
            <a:ext cx="3357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cwTeX 粗黑體" pitchFamily="49" charset="2"/>
                <a:ea typeface="cwTeX 粗黑體" pitchFamily="49" charset="2"/>
              </a:rPr>
              <a:t>支援多種程式碼</a:t>
            </a:r>
            <a:endParaRPr lang="en-US" altLang="zh-TW" sz="2800" dirty="0" smtClean="0">
              <a:solidFill>
                <a:schemeClr val="accent2">
                  <a:lumMod val="40000"/>
                  <a:lumOff val="60000"/>
                </a:schemeClr>
              </a:solidFill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5929354" y="4429132"/>
            <a:ext cx="3357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TW" sz="3200" dirty="0" smtClean="0">
              <a:solidFill>
                <a:schemeClr val="accent2">
                  <a:lumMod val="40000"/>
                  <a:lumOff val="60000"/>
                </a:schemeClr>
              </a:solidFill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5643570" y="4714884"/>
            <a:ext cx="35004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>
                <a:solidFill>
                  <a:schemeClr val="bg1">
                    <a:lumMod val="85000"/>
                  </a:schemeClr>
                </a:solidFill>
                <a:latin typeface="cwTeX 粗黑體" pitchFamily="49" charset="2"/>
                <a:ea typeface="cwTeX 粗黑體" pitchFamily="49" charset="2"/>
              </a:rPr>
              <a:t>(</a:t>
            </a:r>
            <a:r>
              <a:rPr lang="zh-TW" altLang="en-US" sz="3200" dirty="0" smtClean="0">
                <a:solidFill>
                  <a:schemeClr val="bg1">
                    <a:lumMod val="85000"/>
                  </a:schemeClr>
                </a:solidFill>
                <a:latin typeface="cwTeX 粗黑體" pitchFamily="49" charset="2"/>
                <a:ea typeface="cwTeX 粗黑體" pitchFamily="49" charset="2"/>
              </a:rPr>
              <a:t>免費</a:t>
            </a:r>
            <a:r>
              <a:rPr lang="en-US" altLang="zh-TW" sz="3200" dirty="0" err="1" smtClean="0">
                <a:solidFill>
                  <a:schemeClr val="bg1">
                    <a:lumMod val="85000"/>
                  </a:schemeClr>
                </a:solidFill>
                <a:latin typeface="cwTeX 粗黑體" pitchFamily="49" charset="2"/>
                <a:ea typeface="cwTeX 粗黑體" pitchFamily="49" charset="2"/>
              </a:rPr>
              <a:t>OpenSource</a:t>
            </a:r>
            <a:r>
              <a:rPr lang="en-US" altLang="zh-TW" sz="3200" dirty="0" smtClean="0">
                <a:solidFill>
                  <a:schemeClr val="bg1">
                    <a:lumMod val="85000"/>
                  </a:schemeClr>
                </a:solidFill>
                <a:latin typeface="cwTeX 粗黑體" pitchFamily="49" charset="2"/>
                <a:ea typeface="cwTeX 粗黑體" pitchFamily="49" charset="2"/>
              </a:rPr>
              <a:t>!)</a:t>
            </a:r>
          </a:p>
        </p:txBody>
      </p:sp>
      <p:pic>
        <p:nvPicPr>
          <p:cNvPr id="15" name="圖片 14" descr="notepad++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550" y="2143116"/>
            <a:ext cx="4595144" cy="38576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pPr algn="just"/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Notepad++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下載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pPr>
              <a:buNone/>
            </a:pPr>
            <a:r>
              <a:rPr lang="en-US" altLang="zh-TW" sz="4800" b="1" u="sng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http://0rz.tw/c451P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5929354" y="4429132"/>
            <a:ext cx="33575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TW" sz="3200" dirty="0" smtClean="0">
              <a:solidFill>
                <a:schemeClr val="accent2">
                  <a:lumMod val="40000"/>
                  <a:lumOff val="60000"/>
                </a:schemeClr>
              </a:solidFill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6"/>
          <p:cNvGrpSpPr/>
          <p:nvPr/>
        </p:nvGrpSpPr>
        <p:grpSpPr>
          <a:xfrm>
            <a:off x="6929454" y="5286388"/>
            <a:ext cx="2000264" cy="1250165"/>
            <a:chOff x="142844" y="5143512"/>
            <a:chExt cx="2286016" cy="1428760"/>
          </a:xfrm>
        </p:grpSpPr>
        <p:sp>
          <p:nvSpPr>
            <p:cNvPr id="5" name="圓角矩形 4"/>
            <p:cNvSpPr/>
            <p:nvPr/>
          </p:nvSpPr>
          <p:spPr bwMode="auto">
            <a:xfrm>
              <a:off x="142844" y="5143512"/>
              <a:ext cx="2286016" cy="1428760"/>
            </a:xfrm>
            <a:prstGeom prst="roundRect">
              <a:avLst/>
            </a:prstGeom>
            <a:solidFill>
              <a:srgbClr val="00B0F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圖片 5" descr="csie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282" y="5190927"/>
              <a:ext cx="2071670" cy="1309907"/>
            </a:xfrm>
            <a:prstGeom prst="rect">
              <a:avLst/>
            </a:prstGeom>
          </p:spPr>
        </p:pic>
      </p:grpSp>
      <p:sp>
        <p:nvSpPr>
          <p:cNvPr id="8" name="文字方塊 7"/>
          <p:cNvSpPr txBox="1"/>
          <p:nvPr/>
        </p:nvSpPr>
        <p:spPr>
          <a:xfrm>
            <a:off x="0" y="285728"/>
            <a:ext cx="6572296" cy="438581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php</a:t>
            </a:r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('Smarty/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Smarty.class.php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('config.php');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('login_session.php');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= new Smarty();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template_dir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"templates";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compile_dir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Smarty_templates_c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";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assign('title', $title);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assign('guest', $guest);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if(empty($_GET['page']))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$page=0;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 = $_GET['page'] - 1;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sql_pagechange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("SELECT * FROM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ORDER BY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DESC", $page,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page_number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mysql_num_rows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)!=0)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array();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while($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mysql_fetch_assoc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	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array_push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$smarty -&gt; assign('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}</a:t>
            </a:r>
            <a:endParaRPr lang="zh-TW" altLang="en-US" sz="9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14414" y="2428868"/>
            <a:ext cx="7929586" cy="2143140"/>
          </a:xfrm>
          <a:ln w="44450" cmpd="sng"/>
        </p:spPr>
        <p:txBody>
          <a:bodyPr/>
          <a:lstStyle/>
          <a:p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4. 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基本操作</a:t>
            </a:r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/>
            </a:r>
            <a:b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</a:br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	</a:t>
            </a:r>
            <a:r>
              <a:rPr lang="en-US" altLang="zh-TW" sz="36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(</a:t>
            </a:r>
            <a:r>
              <a:rPr lang="zh-TW" altLang="en-US" sz="36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變數、</a:t>
            </a:r>
            <a:r>
              <a:rPr lang="en-US" altLang="zh-TW" sz="36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if…else, for(), while()…etc)</a:t>
            </a:r>
            <a:endParaRPr lang="zh-TW" altLang="en-US" sz="3600" b="1" dirty="0">
              <a:ln w="22225">
                <a:noFill/>
              </a:ln>
              <a:solidFill>
                <a:srgbClr val="0066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PHP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檔案格式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357299"/>
            <a:ext cx="8183591" cy="5000659"/>
          </a:xfrm>
        </p:spPr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副檔名必須取成</a:t>
            </a:r>
            <a:r>
              <a:rPr lang="en-US" altLang="zh-TW" sz="44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*.php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為了和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HTML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語法區隔，所以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開頭用「</a:t>
            </a:r>
            <a:r>
              <a:rPr lang="en-US" altLang="zh-TW" sz="40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&lt;?</a:t>
            </a:r>
            <a:r>
              <a:rPr lang="en-US" altLang="zh-TW" sz="4000" b="1" u="sng" dirty="0" err="1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」；結尾用「</a:t>
            </a:r>
            <a:r>
              <a:rPr lang="en-US" altLang="zh-TW" sz="40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?&gt;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」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每行程式結束必須以「</a:t>
            </a:r>
            <a:r>
              <a:rPr lang="en-US" altLang="zh-TW" sz="40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;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」結尾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變數</a:t>
            </a:r>
            <a:r>
              <a:rPr lang="zh-TW" altLang="en-US" sz="320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的開頭必須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使用「</a:t>
            </a:r>
            <a:r>
              <a:rPr lang="en-US" altLang="zh-TW" sz="48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」符號！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Hello World!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？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？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grpSp>
        <p:nvGrpSpPr>
          <p:cNvPr id="4" name="群組 6"/>
          <p:cNvGrpSpPr/>
          <p:nvPr/>
        </p:nvGrpSpPr>
        <p:grpSpPr>
          <a:xfrm>
            <a:off x="857224" y="2143116"/>
            <a:ext cx="7429552" cy="3929090"/>
            <a:chOff x="857224" y="2214554"/>
            <a:chExt cx="7073068" cy="3571900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857224" y="2214554"/>
              <a:ext cx="428628" cy="35719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857224" y="2214554"/>
              <a:ext cx="7073068" cy="35719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#include &lt;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stdlib.h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&gt;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#include &lt;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stdio.h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&gt;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int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main(void)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{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  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printf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("Hello World!");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  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  system("pause");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  return 0;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}</a:t>
              </a:r>
            </a:p>
          </p:txBody>
        </p:sp>
      </p:grpSp>
      <p:sp>
        <p:nvSpPr>
          <p:cNvPr id="13" name="文字方塊 12"/>
          <p:cNvSpPr txBox="1"/>
          <p:nvPr/>
        </p:nvSpPr>
        <p:spPr>
          <a:xfrm>
            <a:off x="4857752" y="2357430"/>
            <a:ext cx="3286148" cy="132343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執行結果：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Hello World!</a:t>
            </a: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</a:t>
            </a:r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請按任意鍵繼續</a:t>
            </a:r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…</a:t>
            </a:r>
            <a:endParaRPr lang="zh-TW" altLang="en-US" sz="2400" dirty="0">
              <a:latin typeface="新細明體" pitchFamily="18" charset="-120"/>
              <a:ea typeface="新細明體" pitchFamily="18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Hello World!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？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？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grpSp>
        <p:nvGrpSpPr>
          <p:cNvPr id="4" name="群組 6"/>
          <p:cNvGrpSpPr/>
          <p:nvPr/>
        </p:nvGrpSpPr>
        <p:grpSpPr>
          <a:xfrm>
            <a:off x="857224" y="2143116"/>
            <a:ext cx="7429552" cy="3929090"/>
            <a:chOff x="857224" y="2214554"/>
            <a:chExt cx="7073068" cy="3571900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857224" y="2214554"/>
              <a:ext cx="428628" cy="35719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857224" y="2214554"/>
              <a:ext cx="7073068" cy="35719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&lt;?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php</a:t>
              </a:r>
              <a:endParaRPr kumimoji="1" lang="en-US" altLang="zh-TW" sz="2400" dirty="0" smtClean="0">
                <a:latin typeface="Consolas" pitchFamily="49" charset="0"/>
                <a:ea typeface="新細明體" pitchFamily="18" charset="-120"/>
                <a:cs typeface="新細明體" pitchFamily="18" charset="-120"/>
              </a:endParaRP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echo "Hello World!";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?&gt;</a:t>
              </a:r>
            </a:p>
          </p:txBody>
        </p:sp>
      </p:grpSp>
      <p:sp>
        <p:nvSpPr>
          <p:cNvPr id="13" name="文字方塊 12"/>
          <p:cNvSpPr txBox="1"/>
          <p:nvPr/>
        </p:nvSpPr>
        <p:spPr>
          <a:xfrm>
            <a:off x="4643438" y="4714884"/>
            <a:ext cx="3286148" cy="95410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執行結果：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Hello World!</a:t>
            </a:r>
          </a:p>
        </p:txBody>
      </p:sp>
      <p:sp>
        <p:nvSpPr>
          <p:cNvPr id="12" name="文字方塊 11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PHP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的變數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1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C/C++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之中，大部分的變數都需要先進行宣告 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(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和電腦</a:t>
            </a:r>
            <a:r>
              <a:rPr lang="zh-TW" altLang="en-US" sz="4000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預留記憶體空間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)</a:t>
            </a: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之中不需進行宣告，所有變數以</a:t>
            </a:r>
            <a:r>
              <a:rPr lang="zh-TW" altLang="en-US" sz="4000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動態記憶體配置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若真的非宣告不可 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(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例如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class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之中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)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，只需使用「</a:t>
            </a:r>
            <a:r>
              <a:rPr lang="en-US" altLang="zh-TW" sz="4000" b="1" dirty="0" err="1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var</a:t>
            </a:r>
            <a:r>
              <a:rPr lang="en-US" altLang="zh-TW" sz="4000" b="1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$</a:t>
            </a:r>
            <a:r>
              <a:rPr lang="zh-TW" altLang="en-US" sz="4000" b="1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變數名稱</a:t>
            </a:r>
            <a:r>
              <a:rPr lang="en-US" altLang="zh-TW" sz="4000" b="1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;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」即可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Demi ITC" pitchFamily="34" charset="0"/>
                <a:ea typeface="cwTeX 粗黑體" pitchFamily="49" charset="2"/>
              </a:rPr>
              <a:t>Introduction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Demi ITC" pitchFamily="34" charset="0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929222"/>
          </a:xfrm>
        </p:spPr>
        <p:txBody>
          <a:bodyPr/>
          <a:lstStyle/>
          <a:p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1. 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靜態網頁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 &amp; 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動態網頁</a:t>
            </a:r>
            <a:endParaRPr lang="en-US" altLang="zh-TW" sz="24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  <a:p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2. PHP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前置作業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1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 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– AppServ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安裝</a:t>
            </a:r>
            <a:endParaRPr lang="en-US" altLang="zh-TW" sz="24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  <a:p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3. PHP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前置作業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2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 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– Dreamweaver/Notepad++</a:t>
            </a:r>
          </a:p>
          <a:p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4. 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基本操作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(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變數、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if…else, for(), while()…etc)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PHP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的變數範例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下面的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就是一個</a:t>
            </a:r>
            <a:r>
              <a:rPr lang="zh-TW" altLang="en-US" sz="3200" u="sng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變數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~</a:t>
            </a:r>
          </a:p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C++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的宣告方式：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「</a:t>
            </a:r>
            <a:r>
              <a:rPr lang="en-US" altLang="zh-TW" sz="4000" dirty="0" err="1" smtClean="0">
                <a:solidFill>
                  <a:srgbClr val="FF66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int</a:t>
            </a:r>
            <a:r>
              <a:rPr lang="en-US" altLang="zh-TW" sz="4000" dirty="0" smtClean="0">
                <a:solidFill>
                  <a:srgbClr val="FF66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</a:t>
            </a:r>
            <a:r>
              <a:rPr lang="en-US" altLang="zh-TW" sz="4000" dirty="0" err="1" smtClean="0">
                <a:solidFill>
                  <a:srgbClr val="FF66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4000" dirty="0" smtClean="0">
                <a:solidFill>
                  <a:srgbClr val="FF6600"/>
                </a:solidFill>
                <a:latin typeface="Consolas" pitchFamily="49" charset="0"/>
                <a:ea typeface="cwTeX 粗黑體" pitchFamily="49" charset="2"/>
                <a:cs typeface="Times New Roman" pitchFamily="18" charset="0"/>
              </a:rPr>
              <a:t> = (5 * 2) + 1;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」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grpSp>
        <p:nvGrpSpPr>
          <p:cNvPr id="7" name="群組 6"/>
          <p:cNvGrpSpPr/>
          <p:nvPr/>
        </p:nvGrpSpPr>
        <p:grpSpPr>
          <a:xfrm>
            <a:off x="857224" y="3643314"/>
            <a:ext cx="7429552" cy="2714644"/>
            <a:chOff x="857224" y="2214554"/>
            <a:chExt cx="7073068" cy="3571900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857224" y="2214554"/>
              <a:ext cx="428628" cy="35719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857224" y="2214554"/>
              <a:ext cx="7073068" cy="35719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&lt;?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php</a:t>
              </a:r>
              <a:endParaRPr kumimoji="1" lang="en-US" altLang="zh-TW" sz="2400" dirty="0" smtClean="0">
                <a:latin typeface="Consolas" pitchFamily="49" charset="0"/>
                <a:ea typeface="新細明體" pitchFamily="18" charset="-120"/>
                <a:cs typeface="新細明體" pitchFamily="18" charset="-120"/>
              </a:endParaRP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= (5 * 2) + 1;	</a:t>
              </a:r>
              <a:r>
                <a:rPr kumimoji="1" lang="en-US" altLang="zh-TW" sz="2400" b="1" dirty="0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// </a:t>
              </a:r>
              <a:r>
                <a:rPr kumimoji="1" lang="zh-TW" altLang="en-US" sz="2400" b="1" dirty="0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指定</a:t>
              </a:r>
              <a:r>
                <a:rPr kumimoji="1" lang="en-US" altLang="zh-TW" sz="2400" b="1" dirty="0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b="1" dirty="0" err="1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zh-TW" altLang="en-US" sz="2400" b="1" dirty="0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變數的值</a:t>
              </a:r>
              <a:endParaRPr kumimoji="1" lang="en-US" altLang="zh-TW" sz="2400" b="1" dirty="0" smtClean="0">
                <a:solidFill>
                  <a:srgbClr val="00CC00"/>
                </a:solidFill>
                <a:latin typeface="Consolas" pitchFamily="49" charset="0"/>
                <a:ea typeface="新細明體" pitchFamily="18" charset="-120"/>
                <a:cs typeface="新細明體" pitchFamily="18" charset="-120"/>
              </a:endParaRP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echo $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;			</a:t>
              </a:r>
              <a:r>
                <a:rPr kumimoji="1" lang="en-US" altLang="zh-TW" sz="2400" b="1" dirty="0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// </a:t>
              </a:r>
              <a:r>
                <a:rPr kumimoji="1" lang="zh-TW" altLang="en-US" sz="2400" b="1" dirty="0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輸出</a:t>
              </a:r>
              <a:r>
                <a:rPr kumimoji="1" lang="en-US" altLang="zh-TW" sz="2400" b="1" dirty="0" err="1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zh-TW" altLang="en-US" sz="2400" b="1" dirty="0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的值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?&gt;</a:t>
              </a:r>
            </a:p>
          </p:txBody>
        </p:sp>
      </p:grpSp>
      <p:sp>
        <p:nvSpPr>
          <p:cNvPr id="13" name="文字方塊 12"/>
          <p:cNvSpPr txBox="1"/>
          <p:nvPr/>
        </p:nvSpPr>
        <p:spPr>
          <a:xfrm>
            <a:off x="5429256" y="5046661"/>
            <a:ext cx="2428892" cy="95410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執行結果：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11</a:t>
            </a:r>
            <a:endParaRPr lang="zh-TW" altLang="en-US" sz="2400" dirty="0">
              <a:solidFill>
                <a:srgbClr val="0070C0"/>
              </a:solidFill>
              <a:latin typeface="新細明體" pitchFamily="18" charset="-120"/>
              <a:ea typeface="新細明體" pitchFamily="18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PHP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的變數範例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此例中，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會自動將變數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判斷為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zh-TW" altLang="en-US" sz="44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整數變數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  <p:grpSp>
        <p:nvGrpSpPr>
          <p:cNvPr id="4" name="群組 6"/>
          <p:cNvGrpSpPr/>
          <p:nvPr/>
        </p:nvGrpSpPr>
        <p:grpSpPr>
          <a:xfrm>
            <a:off x="857224" y="3643314"/>
            <a:ext cx="7429552" cy="2714644"/>
            <a:chOff x="857224" y="2214554"/>
            <a:chExt cx="7073068" cy="3571900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857224" y="2214554"/>
              <a:ext cx="428628" cy="35719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857224" y="2214554"/>
              <a:ext cx="7073068" cy="35719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&lt;?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php</a:t>
              </a:r>
              <a:endParaRPr kumimoji="1" lang="en-US" altLang="zh-TW" sz="2400" dirty="0" smtClean="0">
                <a:latin typeface="Consolas" pitchFamily="49" charset="0"/>
                <a:ea typeface="新細明體" pitchFamily="18" charset="-120"/>
                <a:cs typeface="新細明體" pitchFamily="18" charset="-120"/>
              </a:endParaRP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= (5 * 2) + 1;	</a:t>
              </a:r>
              <a:r>
                <a:rPr kumimoji="1" lang="en-US" altLang="zh-TW" sz="2400" b="1" dirty="0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// </a:t>
              </a:r>
              <a:r>
                <a:rPr kumimoji="1" lang="zh-TW" altLang="en-US" sz="2400" b="1" dirty="0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指定</a:t>
              </a:r>
              <a:r>
                <a:rPr kumimoji="1" lang="en-US" altLang="zh-TW" sz="2400" b="1" dirty="0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b="1" dirty="0" err="1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zh-TW" altLang="en-US" sz="2400" b="1" dirty="0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變數的值</a:t>
              </a:r>
              <a:endParaRPr kumimoji="1" lang="en-US" altLang="zh-TW" sz="2400" b="1" dirty="0" smtClean="0">
                <a:solidFill>
                  <a:srgbClr val="00CC00"/>
                </a:solidFill>
                <a:latin typeface="Consolas" pitchFamily="49" charset="0"/>
                <a:ea typeface="新細明體" pitchFamily="18" charset="-120"/>
                <a:cs typeface="新細明體" pitchFamily="18" charset="-120"/>
              </a:endParaRP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echo $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;			</a:t>
              </a:r>
              <a:r>
                <a:rPr kumimoji="1" lang="en-US" altLang="zh-TW" sz="2400" b="1" dirty="0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// </a:t>
              </a:r>
              <a:r>
                <a:rPr kumimoji="1" lang="zh-TW" altLang="en-US" sz="2400" b="1" dirty="0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輸出</a:t>
              </a:r>
              <a:r>
                <a:rPr kumimoji="1" lang="en-US" altLang="zh-TW" sz="2400" b="1" dirty="0" err="1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zh-TW" altLang="en-US" sz="2400" b="1" dirty="0" smtClean="0">
                  <a:solidFill>
                    <a:srgbClr val="00CC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的值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?&gt;</a:t>
              </a:r>
            </a:p>
          </p:txBody>
        </p:sp>
      </p:grpSp>
      <p:sp>
        <p:nvSpPr>
          <p:cNvPr id="13" name="文字方塊 12"/>
          <p:cNvSpPr txBox="1"/>
          <p:nvPr/>
        </p:nvSpPr>
        <p:spPr>
          <a:xfrm>
            <a:off x="5429256" y="5046661"/>
            <a:ext cx="2428892" cy="95410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執行結果：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11</a:t>
            </a:r>
            <a:endParaRPr lang="zh-TW" altLang="en-US" sz="2400" dirty="0">
              <a:solidFill>
                <a:srgbClr val="0070C0"/>
              </a:solidFill>
              <a:latin typeface="新細明體" pitchFamily="18" charset="-120"/>
              <a:ea typeface="新細明體" pitchFamily="18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PHP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的流程控制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常用的流程控制包括下面：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48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1. if…else (</a:t>
            </a:r>
            <a:r>
              <a:rPr lang="zh-TW" altLang="en-US" sz="48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條件判斷式</a:t>
            </a:r>
            <a:r>
              <a:rPr lang="en-US" altLang="zh-TW" sz="48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)</a:t>
            </a:r>
          </a:p>
          <a:p>
            <a:r>
              <a:rPr lang="en-US" altLang="zh-TW" sz="48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2. for…(</a:t>
            </a:r>
            <a:r>
              <a:rPr lang="zh-TW" altLang="en-US" sz="48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迴圈</a:t>
            </a:r>
            <a:r>
              <a:rPr lang="en-US" altLang="zh-TW" sz="4800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)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If…else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判斷式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用法：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if(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條件式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){…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執行什麼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…}</a:t>
            </a:r>
          </a:p>
        </p:txBody>
      </p:sp>
      <p:grpSp>
        <p:nvGrpSpPr>
          <p:cNvPr id="4" name="群組 6"/>
          <p:cNvGrpSpPr/>
          <p:nvPr/>
        </p:nvGrpSpPr>
        <p:grpSpPr>
          <a:xfrm>
            <a:off x="857224" y="2643182"/>
            <a:ext cx="7429552" cy="3929090"/>
            <a:chOff x="857224" y="2214554"/>
            <a:chExt cx="7073068" cy="3571900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857224" y="2214554"/>
              <a:ext cx="428628" cy="35719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857224" y="2214554"/>
              <a:ext cx="7073068" cy="35719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&lt;?</a:t>
              </a:r>
              <a:r>
                <a:rPr kumimoji="1" lang="en-US" altLang="zh-TW" sz="20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php</a:t>
              </a:r>
              <a:endParaRPr kumimoji="1" lang="en-US" altLang="zh-TW" sz="2000" dirty="0" smtClean="0">
                <a:latin typeface="Consolas" pitchFamily="49" charset="0"/>
                <a:ea typeface="新細明體" pitchFamily="18" charset="-120"/>
                <a:cs typeface="新細明體" pitchFamily="18" charset="-120"/>
              </a:endParaRP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0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= 1;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if($</a:t>
              </a:r>
              <a:r>
                <a:rPr kumimoji="1" lang="en-US" altLang="zh-TW" sz="20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== 1)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{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   echo "</a:t>
              </a:r>
              <a:r>
                <a:rPr kumimoji="1" lang="zh-TW" altLang="en-US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科科</a:t>
              </a: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";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}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else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{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   echo "</a:t>
              </a:r>
              <a:r>
                <a:rPr kumimoji="1" lang="zh-TW" altLang="en-US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叉滴</a:t>
              </a: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";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}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?&gt;</a:t>
              </a:r>
            </a:p>
          </p:txBody>
        </p:sp>
      </p:grpSp>
      <p:sp>
        <p:nvSpPr>
          <p:cNvPr id="13" name="文字方塊 12"/>
          <p:cNvSpPr txBox="1"/>
          <p:nvPr/>
        </p:nvSpPr>
        <p:spPr>
          <a:xfrm>
            <a:off x="5214942" y="5000636"/>
            <a:ext cx="2428892" cy="95410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執行結果：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</a:t>
            </a:r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科科</a:t>
            </a:r>
            <a:endParaRPr lang="zh-TW" altLang="en-US" sz="2400" dirty="0">
              <a:solidFill>
                <a:srgbClr val="0070C0"/>
              </a:solidFill>
              <a:latin typeface="新細明體" pitchFamily="18" charset="-120"/>
              <a:ea typeface="新細明體" pitchFamily="18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If…else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判斷式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用法：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if(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條件式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){…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執行什麼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…}</a:t>
            </a: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條件也可以是</a:t>
            </a:r>
            <a:r>
              <a:rPr lang="zh-TW" altLang="en-US" sz="3200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字串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(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字串在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C++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很麻煩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囧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)</a:t>
            </a:r>
          </a:p>
        </p:txBody>
      </p:sp>
      <p:grpSp>
        <p:nvGrpSpPr>
          <p:cNvPr id="4" name="群組 6"/>
          <p:cNvGrpSpPr/>
          <p:nvPr/>
        </p:nvGrpSpPr>
        <p:grpSpPr>
          <a:xfrm>
            <a:off x="857224" y="2714620"/>
            <a:ext cx="7429552" cy="3857652"/>
            <a:chOff x="857224" y="2214554"/>
            <a:chExt cx="7073068" cy="3571900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857224" y="2214554"/>
              <a:ext cx="428628" cy="35719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857224" y="2214554"/>
              <a:ext cx="7073068" cy="35719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&lt;?</a:t>
              </a:r>
              <a:r>
                <a:rPr kumimoji="1" lang="en-US" altLang="zh-TW" sz="20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php</a:t>
              </a:r>
              <a:endParaRPr kumimoji="1" lang="en-US" altLang="zh-TW" sz="2000" dirty="0" smtClean="0">
                <a:latin typeface="Consolas" pitchFamily="49" charset="0"/>
                <a:ea typeface="新細明體" pitchFamily="18" charset="-120"/>
                <a:cs typeface="新細明體" pitchFamily="18" charset="-120"/>
              </a:endParaRP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$message = "</a:t>
              </a:r>
              <a:r>
                <a:rPr kumimoji="1" lang="en-US" altLang="zh-TW" sz="20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Jessee</a:t>
              </a: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";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if($message == "</a:t>
              </a:r>
              <a:r>
                <a:rPr kumimoji="1" lang="en-US" altLang="zh-TW" sz="20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BigZ</a:t>
              </a: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")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{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   echo "</a:t>
              </a:r>
              <a:r>
                <a:rPr kumimoji="1" lang="zh-TW" altLang="en-US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大</a:t>
              </a: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Z</a:t>
              </a:r>
              <a:r>
                <a:rPr kumimoji="1" lang="zh-TW" altLang="en-US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好帥</a:t>
              </a: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";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}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else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{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   echo "</a:t>
              </a:r>
              <a:r>
                <a:rPr kumimoji="1" lang="zh-TW" altLang="en-US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阿文好帥</a:t>
              </a: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";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}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0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?&gt;</a:t>
              </a:r>
            </a:p>
          </p:txBody>
        </p:sp>
      </p:grpSp>
      <p:sp>
        <p:nvSpPr>
          <p:cNvPr id="13" name="文字方塊 12"/>
          <p:cNvSpPr txBox="1"/>
          <p:nvPr/>
        </p:nvSpPr>
        <p:spPr>
          <a:xfrm>
            <a:off x="5429256" y="5214950"/>
            <a:ext cx="2428892" cy="95410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執行結果：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</a:t>
            </a:r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阿文好帥</a:t>
            </a:r>
            <a:endParaRPr lang="zh-TW" altLang="en-US" sz="2400" dirty="0">
              <a:solidFill>
                <a:srgbClr val="0070C0"/>
              </a:solidFill>
              <a:latin typeface="新細明體" pitchFamily="18" charset="-120"/>
              <a:ea typeface="新細明體" pitchFamily="18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If…else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判斷式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– You Turn!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用法：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if(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條件式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){…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執行什麼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…}</a:t>
            </a:r>
          </a:p>
        </p:txBody>
      </p:sp>
      <p:sp>
        <p:nvSpPr>
          <p:cNvPr id="12" name="文字方塊 11"/>
          <p:cNvSpPr txBox="1"/>
          <p:nvPr/>
        </p:nvSpPr>
        <p:spPr>
          <a:xfrm>
            <a:off x="714348" y="2285992"/>
            <a:ext cx="7858180" cy="390876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試利用</a:t>
            </a:r>
            <a:r>
              <a:rPr lang="en-US" altLang="zh-TW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if…else</a:t>
            </a:r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完成下列敘述：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Consolas" pitchFamily="49" charset="0"/>
                <a:ea typeface="cwTeX 粗黑體" pitchFamily="49" charset="2"/>
              </a:rPr>
              <a:t>   $</a:t>
            </a:r>
            <a:r>
              <a:rPr lang="en-US" altLang="zh-TW" sz="2400" dirty="0" err="1" smtClean="0">
                <a:latin typeface="Consolas" pitchFamily="49" charset="0"/>
                <a:ea typeface="cwTeX 粗黑體" pitchFamily="49" charset="2"/>
              </a:rPr>
              <a:t>i</a:t>
            </a:r>
            <a:r>
              <a:rPr lang="en-US" altLang="zh-TW" sz="2400" dirty="0" smtClean="0">
                <a:latin typeface="Consolas" pitchFamily="49" charset="0"/>
                <a:ea typeface="cwTeX 粗黑體" pitchFamily="49" charset="2"/>
              </a:rPr>
              <a:t> = 3</a:t>
            </a:r>
          </a:p>
          <a:p>
            <a:endParaRPr lang="en-US" altLang="zh-TW" sz="2400" dirty="0" smtClean="0">
              <a:latin typeface="Consolas" pitchFamily="49" charset="0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Consolas" pitchFamily="49" charset="0"/>
                <a:ea typeface="cwTeX 粗黑體" pitchFamily="49" charset="2"/>
              </a:rPr>
              <a:t>   </a:t>
            </a:r>
            <a:r>
              <a:rPr lang="zh-TW" altLang="en-US" sz="2400" dirty="0" smtClean="0">
                <a:latin typeface="Consolas" pitchFamily="49" charset="0"/>
                <a:ea typeface="cwTeX 粗黑體" pitchFamily="49" charset="2"/>
              </a:rPr>
              <a:t>若</a:t>
            </a:r>
            <a:r>
              <a:rPr lang="en-US" altLang="zh-TW" sz="2400" dirty="0" smtClean="0">
                <a:latin typeface="Consolas" pitchFamily="49" charset="0"/>
                <a:ea typeface="cwTeX 粗黑體" pitchFamily="49" charset="2"/>
              </a:rPr>
              <a:t>$</a:t>
            </a:r>
            <a:r>
              <a:rPr lang="en-US" altLang="zh-TW" sz="2400" dirty="0" err="1" smtClean="0">
                <a:latin typeface="Consolas" pitchFamily="49" charset="0"/>
                <a:ea typeface="cwTeX 粗黑體" pitchFamily="49" charset="2"/>
              </a:rPr>
              <a:t>i</a:t>
            </a:r>
            <a:r>
              <a:rPr lang="zh-TW" altLang="en-US" sz="2400" dirty="0" smtClean="0">
                <a:latin typeface="Consolas" pitchFamily="49" charset="0"/>
                <a:ea typeface="cwTeX 粗黑體" pitchFamily="49" charset="2"/>
              </a:rPr>
              <a:t>等於</a:t>
            </a:r>
            <a:r>
              <a:rPr lang="en-US" altLang="zh-TW" sz="2400" dirty="0" smtClean="0">
                <a:latin typeface="Consolas" pitchFamily="49" charset="0"/>
                <a:ea typeface="cwTeX 粗黑體" pitchFamily="49" charset="2"/>
              </a:rPr>
              <a:t>3</a:t>
            </a:r>
          </a:p>
          <a:p>
            <a:r>
              <a:rPr lang="en-US" altLang="zh-TW" sz="2400" dirty="0" smtClean="0">
                <a:latin typeface="Consolas" pitchFamily="49" charset="0"/>
                <a:ea typeface="cwTeX 粗黑體" pitchFamily="49" charset="2"/>
              </a:rPr>
              <a:t>   {</a:t>
            </a:r>
            <a:r>
              <a:rPr lang="zh-TW" altLang="en-US" sz="2400" dirty="0" smtClean="0">
                <a:latin typeface="Consolas" pitchFamily="49" charset="0"/>
                <a:ea typeface="cwTeX 粗黑體" pitchFamily="49" charset="2"/>
              </a:rPr>
              <a:t>列印出</a:t>
            </a:r>
            <a:r>
              <a:rPr lang="en-US" altLang="zh-TW" sz="2400" dirty="0" smtClean="0">
                <a:latin typeface="Consolas" pitchFamily="49" charset="0"/>
                <a:ea typeface="cwTeX 粗黑體" pitchFamily="49" charset="2"/>
              </a:rPr>
              <a:t>"Yeah!"}</a:t>
            </a:r>
          </a:p>
          <a:p>
            <a:endParaRPr lang="en-US" altLang="zh-TW" sz="2400" dirty="0" smtClean="0">
              <a:latin typeface="Consolas" pitchFamily="49" charset="0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Consolas" pitchFamily="49" charset="0"/>
                <a:ea typeface="cwTeX 粗黑體" pitchFamily="49" charset="2"/>
              </a:rPr>
              <a:t>   </a:t>
            </a:r>
            <a:r>
              <a:rPr lang="zh-TW" altLang="en-US" sz="2400" dirty="0" smtClean="0">
                <a:latin typeface="Consolas" pitchFamily="49" charset="0"/>
                <a:ea typeface="cwTeX 粗黑體" pitchFamily="49" charset="2"/>
              </a:rPr>
              <a:t>如果不符合上述結果</a:t>
            </a:r>
            <a:endParaRPr lang="en-US" altLang="zh-TW" sz="2400" dirty="0" smtClean="0">
              <a:latin typeface="Consolas" pitchFamily="49" charset="0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Consolas" pitchFamily="49" charset="0"/>
                <a:ea typeface="cwTeX 粗黑體" pitchFamily="49" charset="2"/>
              </a:rPr>
              <a:t>   {</a:t>
            </a:r>
            <a:r>
              <a:rPr lang="zh-TW" altLang="en-US" sz="2400" dirty="0" smtClean="0">
                <a:latin typeface="Consolas" pitchFamily="49" charset="0"/>
                <a:ea typeface="cwTeX 粗黑體" pitchFamily="49" charset="2"/>
              </a:rPr>
              <a:t>列印出</a:t>
            </a:r>
            <a:r>
              <a:rPr lang="en-US" altLang="zh-TW" sz="2400" dirty="0" smtClean="0">
                <a:latin typeface="Consolas" pitchFamily="49" charset="0"/>
                <a:ea typeface="cwTeX 粗黑體" pitchFamily="49" charset="2"/>
              </a:rPr>
              <a:t>"</a:t>
            </a:r>
            <a:r>
              <a:rPr lang="en-US" altLang="zh-TW" sz="2400" dirty="0" err="1" smtClean="0">
                <a:latin typeface="Consolas" pitchFamily="49" charset="0"/>
                <a:ea typeface="cwTeX 粗黑體" pitchFamily="49" charset="2"/>
              </a:rPr>
              <a:t>OhOh</a:t>
            </a:r>
            <a:r>
              <a:rPr lang="en-US" altLang="zh-TW" sz="2400" dirty="0" smtClean="0">
                <a:latin typeface="Consolas" pitchFamily="49" charset="0"/>
                <a:ea typeface="cwTeX 粗黑體" pitchFamily="49" charset="2"/>
              </a:rPr>
              <a:t>!"}</a:t>
            </a:r>
            <a:endParaRPr lang="en-US" altLang="zh-TW" sz="2400" dirty="0" smtClean="0">
              <a:latin typeface="新細明體" pitchFamily="18" charset="-120"/>
              <a:ea typeface="新細明體" pitchFamily="18" charset="-120"/>
            </a:endParaRPr>
          </a:p>
          <a:p>
            <a:endParaRPr lang="en-US" altLang="zh-TW" sz="2400" dirty="0" smtClean="0">
              <a:latin typeface="新細明體" pitchFamily="18" charset="-120"/>
              <a:ea typeface="新細明體" pitchFamily="18" charset="-120"/>
            </a:endParaRPr>
          </a:p>
          <a:p>
            <a:endParaRPr lang="en-US" altLang="zh-TW" sz="2400" dirty="0" smtClean="0">
              <a:latin typeface="新細明體" pitchFamily="18" charset="-120"/>
              <a:ea typeface="新細明體" pitchFamily="18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4857752" y="2928934"/>
            <a:ext cx="3286148" cy="3046988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解答：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   if(</a:t>
            </a:r>
            <a:r>
              <a:rPr lang="en-US" altLang="zh-TW" sz="2000" b="1" u="sng" dirty="0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$</a:t>
            </a:r>
            <a:r>
              <a:rPr lang="en-US" altLang="zh-TW" sz="2000" b="1" u="sng" dirty="0" err="1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i</a:t>
            </a:r>
            <a:r>
              <a:rPr lang="en-US" altLang="zh-TW" sz="2000" b="1" u="sng" dirty="0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 == 3</a:t>
            </a:r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)</a:t>
            </a:r>
            <a:r>
              <a:rPr lang="en-US" altLang="zh-TW" sz="2000" b="1" dirty="0">
                <a:latin typeface="Consolas" pitchFamily="49" charset="0"/>
                <a:ea typeface="新細明體" pitchFamily="18" charset="-120"/>
              </a:rPr>
              <a:t/>
            </a:r>
            <a:br>
              <a:rPr lang="en-US" altLang="zh-TW" sz="2000" b="1" dirty="0">
                <a:latin typeface="Consolas" pitchFamily="49" charset="0"/>
                <a:ea typeface="新細明體" pitchFamily="18" charset="-120"/>
              </a:rPr>
            </a:br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   {</a:t>
            </a:r>
            <a:b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</a:br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         echo </a:t>
            </a:r>
            <a:r>
              <a:rPr lang="en-US" altLang="zh-TW" sz="2000" b="1" u="sng" dirty="0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"Yeah!"</a:t>
            </a:r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;</a:t>
            </a:r>
            <a:b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</a:br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   }</a:t>
            </a:r>
          </a:p>
          <a:p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   else</a:t>
            </a:r>
          </a:p>
          <a:p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   {</a:t>
            </a:r>
          </a:p>
          <a:p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         echo </a:t>
            </a:r>
            <a:r>
              <a:rPr lang="en-US" altLang="zh-TW" sz="2000" b="1" u="sng" dirty="0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"</a:t>
            </a:r>
            <a:r>
              <a:rPr lang="en-US" altLang="zh-TW" sz="2000" b="1" u="sng" dirty="0" err="1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OhOh</a:t>
            </a:r>
            <a:r>
              <a:rPr lang="en-US" altLang="zh-TW" sz="2000" b="1" u="sng" dirty="0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!"</a:t>
            </a:r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;</a:t>
            </a:r>
          </a:p>
          <a:p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   }</a:t>
            </a:r>
          </a:p>
        </p:txBody>
      </p:sp>
      <p:sp>
        <p:nvSpPr>
          <p:cNvPr id="9" name="文字方塊 8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for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迴圈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用法：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for(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= 0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; 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&lt; 10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; 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++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)</a:t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          {…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重複執行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10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次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…}</a:t>
            </a:r>
          </a:p>
        </p:txBody>
      </p:sp>
      <p:grpSp>
        <p:nvGrpSpPr>
          <p:cNvPr id="4" name="群組 6"/>
          <p:cNvGrpSpPr/>
          <p:nvPr/>
        </p:nvGrpSpPr>
        <p:grpSpPr>
          <a:xfrm>
            <a:off x="857224" y="2643182"/>
            <a:ext cx="7429552" cy="3929090"/>
            <a:chOff x="857224" y="2214554"/>
            <a:chExt cx="7073068" cy="3571900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857224" y="2214554"/>
              <a:ext cx="428628" cy="35719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857224" y="2214554"/>
              <a:ext cx="7073068" cy="35719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&lt;?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php</a:t>
              </a:r>
              <a:endParaRPr kumimoji="1" lang="en-US" altLang="zh-TW" sz="2400" dirty="0" smtClean="0">
                <a:latin typeface="Consolas" pitchFamily="49" charset="0"/>
                <a:ea typeface="新細明體" pitchFamily="18" charset="-120"/>
                <a:cs typeface="新細明體" pitchFamily="18" charset="-120"/>
              </a:endParaRP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for(</a:t>
              </a:r>
              <a:r>
                <a:rPr kumimoji="1" lang="en-US" altLang="zh-TW" sz="2400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u="sng" dirty="0" err="1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= 0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; </a:t>
              </a:r>
              <a:r>
                <a:rPr kumimoji="1" lang="en-US" altLang="zh-TW" sz="2400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u="sng" dirty="0" err="1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&lt; 5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; </a:t>
              </a:r>
              <a:r>
                <a:rPr kumimoji="1" lang="en-US" altLang="zh-TW" sz="2400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u="sng" dirty="0" err="1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++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)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{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   echo "</a:t>
              </a:r>
              <a:r>
                <a:rPr kumimoji="1" lang="zh-TW" altLang="en-US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科科 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&lt;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br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/&gt;";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}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?&gt;</a:t>
              </a:r>
            </a:p>
          </p:txBody>
        </p:sp>
      </p:grpSp>
      <p:sp>
        <p:nvSpPr>
          <p:cNvPr id="13" name="文字方塊 12"/>
          <p:cNvSpPr txBox="1"/>
          <p:nvPr/>
        </p:nvSpPr>
        <p:spPr>
          <a:xfrm>
            <a:off x="5786446" y="3643314"/>
            <a:ext cx="2143140" cy="243143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執行結果：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</a:t>
            </a:r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科科</a:t>
            </a:r>
            <a:endParaRPr lang="en-US" altLang="zh-TW" sz="2400" dirty="0" smtClean="0">
              <a:latin typeface="新細明體" pitchFamily="18" charset="-120"/>
              <a:ea typeface="新細明體" pitchFamily="18" charset="-120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</a:t>
            </a:r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科科</a:t>
            </a:r>
            <a:endParaRPr lang="en-US" altLang="zh-TW" sz="2400" dirty="0" smtClean="0">
              <a:latin typeface="新細明體" pitchFamily="18" charset="-120"/>
              <a:ea typeface="新細明體" pitchFamily="18" charset="-120"/>
            </a:endParaRPr>
          </a:p>
          <a:p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   科科</a:t>
            </a:r>
            <a:endParaRPr lang="en-US" altLang="zh-TW" sz="2400" dirty="0" smtClean="0">
              <a:latin typeface="新細明體" pitchFamily="18" charset="-120"/>
              <a:ea typeface="新細明體" pitchFamily="18" charset="-120"/>
            </a:endParaRPr>
          </a:p>
          <a:p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   科科</a:t>
            </a:r>
            <a:endParaRPr lang="en-US" altLang="zh-TW" sz="2400" dirty="0" smtClean="0">
              <a:latin typeface="新細明體" pitchFamily="18" charset="-120"/>
              <a:ea typeface="新細明體" pitchFamily="18" charset="-120"/>
            </a:endParaRPr>
          </a:p>
          <a:p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   科科</a:t>
            </a:r>
            <a:endParaRPr lang="zh-TW" altLang="en-US" sz="2400" dirty="0">
              <a:latin typeface="新細明體" pitchFamily="18" charset="-120"/>
              <a:ea typeface="新細明體" pitchFamily="18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for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迴圈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用法：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for(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= 0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; 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&lt; 10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; 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++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)</a:t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          {…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重複執行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10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次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…}</a:t>
            </a:r>
          </a:p>
        </p:txBody>
      </p:sp>
      <p:grpSp>
        <p:nvGrpSpPr>
          <p:cNvPr id="4" name="群組 6"/>
          <p:cNvGrpSpPr/>
          <p:nvPr/>
        </p:nvGrpSpPr>
        <p:grpSpPr>
          <a:xfrm>
            <a:off x="857224" y="2643182"/>
            <a:ext cx="7429552" cy="3929090"/>
            <a:chOff x="857224" y="2214554"/>
            <a:chExt cx="7073068" cy="3571900"/>
          </a:xfrm>
        </p:grpSpPr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857224" y="2214554"/>
              <a:ext cx="428628" cy="35719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857224" y="2214554"/>
              <a:ext cx="7073068" cy="35719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&lt;?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php</a:t>
              </a:r>
              <a:endParaRPr kumimoji="1" lang="en-US" altLang="zh-TW" sz="2400" dirty="0" smtClean="0">
                <a:latin typeface="Consolas" pitchFamily="49" charset="0"/>
                <a:ea typeface="新細明體" pitchFamily="18" charset="-120"/>
                <a:cs typeface="新細明體" pitchFamily="18" charset="-120"/>
              </a:endParaRP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for(</a:t>
              </a:r>
              <a:r>
                <a:rPr kumimoji="1" lang="en-US" altLang="zh-TW" sz="2400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u="sng" dirty="0" err="1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= 0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; </a:t>
              </a:r>
              <a:r>
                <a:rPr kumimoji="1" lang="en-US" altLang="zh-TW" sz="2400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u="sng" dirty="0" err="1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&lt; 5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; </a:t>
              </a:r>
              <a:r>
                <a:rPr kumimoji="1" lang="en-US" altLang="zh-TW" sz="2400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$</a:t>
              </a:r>
              <a:r>
                <a:rPr kumimoji="1" lang="en-US" altLang="zh-TW" sz="2400" u="sng" dirty="0" err="1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u="sng" dirty="0" smtClean="0">
                  <a:solidFill>
                    <a:srgbClr val="FF0000"/>
                  </a:solidFill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++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)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{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    echo "</a:t>
              </a:r>
              <a:r>
                <a:rPr kumimoji="1" lang="zh-TW" altLang="en-US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這是第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".$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i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."</a:t>
              </a:r>
              <a:r>
                <a:rPr kumimoji="1" lang="zh-TW" altLang="en-US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行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&lt;</a:t>
              </a:r>
              <a:r>
                <a:rPr kumimoji="1" lang="en-US" altLang="zh-TW" sz="2400" dirty="0" err="1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br</a:t>
              </a: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 /&gt;";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}</a:t>
              </a:r>
            </a:p>
            <a:p>
              <a:pPr marL="342900" lvl="0" indent="-342900" fontAlgn="base">
                <a:spcBef>
                  <a:spcPct val="0"/>
                </a:spcBef>
                <a:spcAft>
                  <a:spcPct val="0"/>
                </a:spcAft>
                <a:buFont typeface="+mj-lt"/>
                <a:buAutoNum type="arabicPeriod"/>
              </a:pPr>
              <a:r>
                <a:rPr kumimoji="1" lang="en-US" altLang="zh-TW" sz="2400" dirty="0" smtClean="0">
                  <a:latin typeface="Consolas" pitchFamily="49" charset="0"/>
                  <a:ea typeface="新細明體" pitchFamily="18" charset="-120"/>
                  <a:cs typeface="新細明體" pitchFamily="18" charset="-120"/>
                </a:rPr>
                <a:t>?&gt;</a:t>
              </a:r>
            </a:p>
          </p:txBody>
        </p:sp>
      </p:grpSp>
      <p:sp>
        <p:nvSpPr>
          <p:cNvPr id="13" name="文字方塊 12"/>
          <p:cNvSpPr txBox="1"/>
          <p:nvPr/>
        </p:nvSpPr>
        <p:spPr>
          <a:xfrm>
            <a:off x="6000760" y="4143380"/>
            <a:ext cx="2143140" cy="243143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執行結果：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</a:t>
            </a:r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這是第</a:t>
            </a:r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0</a:t>
            </a:r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行</a:t>
            </a:r>
            <a:endParaRPr lang="en-US" altLang="zh-TW" sz="2400" dirty="0" smtClean="0">
              <a:latin typeface="新細明體" pitchFamily="18" charset="-120"/>
              <a:ea typeface="新細明體" pitchFamily="18" charset="-120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</a:t>
            </a:r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這是第</a:t>
            </a:r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1</a:t>
            </a:r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行</a:t>
            </a:r>
            <a:endParaRPr lang="en-US" altLang="zh-TW" sz="2400" dirty="0" smtClean="0">
              <a:latin typeface="新細明體" pitchFamily="18" charset="-120"/>
              <a:ea typeface="新細明體" pitchFamily="18" charset="-120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</a:t>
            </a:r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這是第</a:t>
            </a:r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2</a:t>
            </a:r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行</a:t>
            </a:r>
            <a:endParaRPr lang="en-US" altLang="zh-TW" sz="2400" dirty="0" smtClean="0">
              <a:latin typeface="新細明體" pitchFamily="18" charset="-120"/>
              <a:ea typeface="新細明體" pitchFamily="18" charset="-120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</a:t>
            </a:r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這是第</a:t>
            </a:r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3</a:t>
            </a:r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行</a:t>
            </a:r>
            <a:endParaRPr lang="en-US" altLang="zh-TW" sz="2400" dirty="0" smtClean="0">
              <a:latin typeface="新細明體" pitchFamily="18" charset="-120"/>
              <a:ea typeface="新細明體" pitchFamily="18" charset="-120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</a:t>
            </a:r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這是第</a:t>
            </a:r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4</a:t>
            </a:r>
            <a:r>
              <a:rPr lang="zh-TW" altLang="en-US" sz="2400" dirty="0" smtClean="0">
                <a:latin typeface="新細明體" pitchFamily="18" charset="-120"/>
                <a:ea typeface="新細明體" pitchFamily="18" charset="-120"/>
              </a:rPr>
              <a:t>行</a:t>
            </a:r>
            <a:endParaRPr lang="zh-TW" altLang="en-US" sz="2400" dirty="0">
              <a:latin typeface="新細明體" pitchFamily="18" charset="-120"/>
              <a:ea typeface="新細明體" pitchFamily="18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for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迴圈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– </a:t>
            </a:r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YouTurn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粗黑體" pitchFamily="49" charset="2"/>
                <a:ea typeface="cwTeX 粗黑體" pitchFamily="49" charset="2"/>
              </a:rPr>
              <a:t>!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用法：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for(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= 0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; 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&lt; 10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; 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$</a:t>
            </a:r>
            <a:r>
              <a:rPr lang="en-US" altLang="zh-TW" sz="3200" b="1" u="sng" dirty="0" err="1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i</a:t>
            </a:r>
            <a:r>
              <a:rPr lang="en-US" altLang="zh-TW" sz="3200" b="1" u="sng" dirty="0" smtClean="0">
                <a:solidFill>
                  <a:srgbClr val="FF99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++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)</a:t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</a:b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          {…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重複執行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10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次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…}</a:t>
            </a:r>
          </a:p>
        </p:txBody>
      </p:sp>
      <p:sp>
        <p:nvSpPr>
          <p:cNvPr id="13" name="文字方塊 12"/>
          <p:cNvSpPr txBox="1"/>
          <p:nvPr/>
        </p:nvSpPr>
        <p:spPr>
          <a:xfrm>
            <a:off x="1571604" y="2786059"/>
            <a:ext cx="5857916" cy="280076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試利用</a:t>
            </a:r>
            <a:r>
              <a:rPr lang="en-US" altLang="zh-TW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for</a:t>
            </a:r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迴圈寫出下列結果：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3</a:t>
            </a: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4</a:t>
            </a: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5</a:t>
            </a: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6</a:t>
            </a:r>
          </a:p>
          <a:p>
            <a:r>
              <a:rPr lang="en-US" altLang="zh-TW" sz="2400" dirty="0" smtClean="0">
                <a:latin typeface="新細明體" pitchFamily="18" charset="-120"/>
                <a:ea typeface="新細明體" pitchFamily="18" charset="-120"/>
              </a:rPr>
              <a:t>   7</a:t>
            </a:r>
          </a:p>
          <a:p>
            <a:r>
              <a:rPr lang="en-US" altLang="zh-TW" sz="2400" smtClean="0">
                <a:latin typeface="新細明體" pitchFamily="18" charset="-120"/>
                <a:ea typeface="新細明體" pitchFamily="18" charset="-120"/>
              </a:rPr>
              <a:t>   8</a:t>
            </a:r>
            <a:endParaRPr lang="en-US" altLang="zh-TW" sz="2400" dirty="0" smtClean="0">
              <a:latin typeface="新細明體" pitchFamily="18" charset="-120"/>
              <a:ea typeface="新細明體" pitchFamily="18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2500298" y="3571876"/>
            <a:ext cx="4714908" cy="181588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rPr>
              <a:t>解答：</a:t>
            </a:r>
            <a:endParaRPr lang="en-US" altLang="zh-TW" dirty="0" smtClean="0">
              <a:solidFill>
                <a:srgbClr val="0070C0"/>
              </a:solidFill>
              <a:latin typeface="cwTeX 粗黑體" pitchFamily="49" charset="2"/>
              <a:ea typeface="cwTeX 粗黑體" pitchFamily="49" charset="2"/>
            </a:endParaRPr>
          </a:p>
          <a:p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   for(</a:t>
            </a:r>
            <a:r>
              <a:rPr lang="en-US" altLang="zh-TW" sz="2000" b="1" u="sng" dirty="0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$</a:t>
            </a:r>
            <a:r>
              <a:rPr lang="en-US" altLang="zh-TW" sz="2000" b="1" u="sng" dirty="0" err="1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i</a:t>
            </a:r>
            <a:r>
              <a:rPr lang="en-US" altLang="zh-TW" sz="2000" b="1" u="sng" dirty="0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 = 0</a:t>
            </a:r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; </a:t>
            </a:r>
            <a:r>
              <a:rPr lang="en-US" altLang="zh-TW" sz="2000" b="1" u="sng" dirty="0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$</a:t>
            </a:r>
            <a:r>
              <a:rPr lang="en-US" altLang="zh-TW" sz="2000" b="1" u="sng" dirty="0" err="1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i</a:t>
            </a:r>
            <a:r>
              <a:rPr lang="en-US" altLang="zh-TW" sz="2000" b="1" u="sng" dirty="0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 &lt; 6</a:t>
            </a:r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; </a:t>
            </a:r>
            <a:r>
              <a:rPr lang="en-US" altLang="zh-TW" sz="2000" b="1" u="sng" dirty="0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$</a:t>
            </a:r>
            <a:r>
              <a:rPr lang="en-US" altLang="zh-TW" sz="2000" b="1" u="sng" dirty="0" err="1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i</a:t>
            </a:r>
            <a:r>
              <a:rPr lang="en-US" altLang="zh-TW" sz="2000" b="1" u="sng" dirty="0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++</a:t>
            </a:r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)</a:t>
            </a:r>
            <a:r>
              <a:rPr lang="en-US" altLang="zh-TW" sz="2000" b="1" dirty="0">
                <a:latin typeface="Consolas" pitchFamily="49" charset="0"/>
                <a:ea typeface="新細明體" pitchFamily="18" charset="-120"/>
              </a:rPr>
              <a:t/>
            </a:r>
            <a:br>
              <a:rPr lang="en-US" altLang="zh-TW" sz="2000" b="1" dirty="0">
                <a:latin typeface="Consolas" pitchFamily="49" charset="0"/>
                <a:ea typeface="新細明體" pitchFamily="18" charset="-120"/>
              </a:rPr>
            </a:br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   {</a:t>
            </a:r>
            <a:b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</a:br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         echo (</a:t>
            </a:r>
            <a:r>
              <a:rPr lang="en-US" altLang="zh-TW" sz="2000" b="1" u="sng" dirty="0" smtClean="0">
                <a:solidFill>
                  <a:srgbClr val="FF0000"/>
                </a:solidFill>
                <a:latin typeface="Consolas" pitchFamily="49" charset="0"/>
                <a:ea typeface="新細明體" pitchFamily="18" charset="-120"/>
              </a:rPr>
              <a:t>$i+3</a:t>
            </a:r>
            <a:r>
              <a:rPr lang="en-US" altLang="zh-TW" sz="2000" dirty="0" smtClean="0">
                <a:latin typeface="Consolas" pitchFamily="49" charset="0"/>
                <a:ea typeface="新細明體" pitchFamily="18" charset="-120"/>
              </a:rPr>
              <a:t>)</a:t>
            </a:r>
            <a:r>
              <a:rPr lang="en-US" altLang="zh-TW" sz="2000" i="1" dirty="0" smtClean="0">
                <a:latin typeface="Consolas" pitchFamily="49" charset="0"/>
                <a:ea typeface="新細明體" pitchFamily="18" charset="-120"/>
              </a:rPr>
              <a:t>.</a:t>
            </a:r>
            <a:r>
              <a:rPr lang="en-US" altLang="zh-TW" sz="2000" dirty="0" smtClean="0">
                <a:latin typeface="Consolas" pitchFamily="49" charset="0"/>
                <a:ea typeface="新細明體" pitchFamily="18" charset="-120"/>
              </a:rPr>
              <a:t>"&lt;</a:t>
            </a:r>
            <a:r>
              <a:rPr lang="en-US" altLang="zh-TW" sz="2000" dirty="0" err="1" smtClean="0">
                <a:latin typeface="Consolas" pitchFamily="49" charset="0"/>
                <a:ea typeface="新細明體" pitchFamily="18" charset="-120"/>
              </a:rPr>
              <a:t>br</a:t>
            </a:r>
            <a:r>
              <a:rPr lang="en-US" altLang="zh-TW" sz="2000" dirty="0" smtClean="0">
                <a:latin typeface="Consolas" pitchFamily="49" charset="0"/>
                <a:ea typeface="新細明體" pitchFamily="18" charset="-120"/>
              </a:rPr>
              <a:t> /&gt;"</a:t>
            </a:r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;</a:t>
            </a:r>
            <a:b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</a:br>
            <a:r>
              <a:rPr lang="en-US" altLang="zh-TW" sz="2000" b="1" dirty="0" smtClean="0">
                <a:latin typeface="Consolas" pitchFamily="49" charset="0"/>
                <a:ea typeface="新細明體" pitchFamily="18" charset="-120"/>
              </a:rPr>
              <a:t>   }</a:t>
            </a:r>
          </a:p>
        </p:txBody>
      </p:sp>
      <p:sp>
        <p:nvSpPr>
          <p:cNvPr id="9" name="文字方塊 8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6"/>
          <p:cNvGrpSpPr/>
          <p:nvPr/>
        </p:nvGrpSpPr>
        <p:grpSpPr>
          <a:xfrm>
            <a:off x="6929454" y="5286388"/>
            <a:ext cx="2000264" cy="1250165"/>
            <a:chOff x="142844" y="5143512"/>
            <a:chExt cx="2286016" cy="1428760"/>
          </a:xfrm>
        </p:grpSpPr>
        <p:sp>
          <p:nvSpPr>
            <p:cNvPr id="5" name="圓角矩形 4"/>
            <p:cNvSpPr/>
            <p:nvPr/>
          </p:nvSpPr>
          <p:spPr bwMode="auto">
            <a:xfrm>
              <a:off x="142844" y="5143512"/>
              <a:ext cx="2286016" cy="1428760"/>
            </a:xfrm>
            <a:prstGeom prst="roundRect">
              <a:avLst/>
            </a:prstGeom>
            <a:solidFill>
              <a:srgbClr val="00B0F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圖片 5" descr="csie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282" y="5190927"/>
              <a:ext cx="2071670" cy="1309907"/>
            </a:xfrm>
            <a:prstGeom prst="rect">
              <a:avLst/>
            </a:prstGeom>
          </p:spPr>
        </p:pic>
      </p:grpSp>
      <p:sp>
        <p:nvSpPr>
          <p:cNvPr id="8" name="文字方塊 7"/>
          <p:cNvSpPr txBox="1"/>
          <p:nvPr/>
        </p:nvSpPr>
        <p:spPr>
          <a:xfrm>
            <a:off x="0" y="285728"/>
            <a:ext cx="6572296" cy="438581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php</a:t>
            </a:r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('Smarty/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Smarty.class.php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('config.php');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('login_session.php');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= new Smarty();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template_dir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"templates";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compile_dir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Smarty_templates_c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";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assign('title', $title);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assign('guest', $guest);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if(empty($_GET['page']))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$page=0;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 = $_GET['page'] - 1;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sql_pagechange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("SELECT * FROM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ORDER BY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DESC", $page,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page_number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mysql_num_rows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)!=0)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array();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while($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mysql_fetch_assoc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	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array_push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$smarty -&gt; assign('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}</a:t>
            </a:r>
            <a:endParaRPr lang="zh-TW" altLang="en-US" sz="9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14414" y="2428868"/>
            <a:ext cx="7358113" cy="2143140"/>
          </a:xfrm>
          <a:ln w="44450" cmpd="sng"/>
        </p:spPr>
        <p:txBody>
          <a:bodyPr/>
          <a:lstStyle/>
          <a:p>
            <a:pPr algn="just"/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1. 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靜態網頁 </a:t>
            </a:r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&amp; 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動態網頁</a:t>
            </a:r>
            <a:endParaRPr lang="zh-TW" altLang="en-US" sz="4800" b="1" dirty="0">
              <a:ln w="22225">
                <a:noFill/>
              </a:ln>
              <a:solidFill>
                <a:srgbClr val="0066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pPr algn="just"/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靜態網頁 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&amp; </a:t>
            </a:r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動態網頁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靜態網頁 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 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以</a:t>
            </a:r>
            <a:r>
              <a:rPr lang="en-US" altLang="zh-TW" sz="4000" b="1" dirty="0" smtClean="0">
                <a:solidFill>
                  <a:srgbClr val="00CC0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HTML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語法為主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動態網頁 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 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網誌、留言板、相簿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…</a:t>
            </a: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實做方式包含</a:t>
            </a:r>
            <a:r>
              <a:rPr lang="en-US" altLang="zh-TW" sz="4800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、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JSP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、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ASP(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.net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)…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等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0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PHP's Role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圓體" pitchFamily="49" charset="-120"/>
              <a:ea typeface="cwTeX 圓體" pitchFamily="49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142844" y="1785926"/>
            <a:ext cx="2500330" cy="2308324"/>
          </a:xfrm>
          <a:prstGeom prst="rect">
            <a:avLst/>
          </a:prstGeom>
          <a:solidFill>
            <a:schemeClr val="accent1"/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28600" indent="-228600"/>
            <a:r>
              <a:rPr lang="en-US" altLang="zh-TW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&lt;html&gt;</a:t>
            </a:r>
          </a:p>
          <a:p>
            <a:pPr marL="228600" indent="-228600"/>
            <a:r>
              <a:rPr lang="en-US" altLang="zh-TW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  html</a:t>
            </a:r>
            <a:r>
              <a:rPr lang="zh-TW" altLang="en-US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語法</a:t>
            </a:r>
            <a:endParaRPr lang="en-US" altLang="zh-TW" sz="2400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 marL="228600" indent="-228600"/>
            <a:endParaRPr lang="en-US" altLang="zh-TW" sz="2400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 marL="228600" indent="-228600"/>
            <a:endParaRPr lang="en-US" altLang="zh-TW" sz="2400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 marL="228600" indent="-228600"/>
            <a:endParaRPr lang="en-US" altLang="zh-TW" sz="2400" b="1" dirty="0" smtClean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  <a:p>
            <a:pPr marL="228600" indent="-228600"/>
            <a:r>
              <a:rPr lang="en-US" altLang="zh-TW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&lt;/html&gt;</a:t>
            </a:r>
            <a:endParaRPr lang="zh-TW" altLang="en-US" sz="2400" b="1" dirty="0">
              <a:solidFill>
                <a:srgbClr val="0070C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285720" y="2643182"/>
            <a:ext cx="2214578" cy="923330"/>
          </a:xfrm>
          <a:prstGeom prst="rect">
            <a:avLst/>
          </a:prstGeom>
          <a:solidFill>
            <a:srgbClr val="FFCC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TW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altLang="zh-TW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php</a:t>
            </a:r>
            <a:endParaRPr lang="en-US" altLang="zh-TW" b="1" dirty="0" smtClean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altLang="zh-TW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php</a:t>
            </a:r>
            <a:r>
              <a:rPr lang="zh-TW" altLang="en-US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語法</a:t>
            </a:r>
            <a:endParaRPr lang="en-US" altLang="zh-TW" b="1" dirty="0" smtClean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?&gt;</a:t>
            </a:r>
            <a:endParaRPr lang="zh-TW" altLang="en-US" b="1" dirty="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34" name="群組 33"/>
          <p:cNvGrpSpPr/>
          <p:nvPr/>
        </p:nvGrpSpPr>
        <p:grpSpPr>
          <a:xfrm>
            <a:off x="2143108" y="5000636"/>
            <a:ext cx="4143404" cy="1500198"/>
            <a:chOff x="2143108" y="5000636"/>
            <a:chExt cx="4143404" cy="1500198"/>
          </a:xfrm>
        </p:grpSpPr>
        <p:sp>
          <p:nvSpPr>
            <p:cNvPr id="24" name="矩形 23"/>
            <p:cNvSpPr/>
            <p:nvPr/>
          </p:nvSpPr>
          <p:spPr bwMode="auto">
            <a:xfrm>
              <a:off x="2143108" y="5572140"/>
              <a:ext cx="4143404" cy="928694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文字方塊 25"/>
            <p:cNvSpPr txBox="1"/>
            <p:nvPr/>
          </p:nvSpPr>
          <p:spPr>
            <a:xfrm>
              <a:off x="2857488" y="5773183"/>
              <a:ext cx="29289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3200" b="1" dirty="0" smtClean="0">
                  <a:solidFill>
                    <a:srgbClr val="0066FF"/>
                  </a:solidFill>
                  <a:latin typeface="cwTeX 粗黑體" pitchFamily="49" charset="2"/>
                  <a:ea typeface="cwTeX 粗黑體" pitchFamily="49" charset="2"/>
                </a:rPr>
                <a:t>資料庫</a:t>
              </a:r>
              <a:r>
                <a:rPr lang="en-US" altLang="zh-TW" sz="3200" b="1" dirty="0" smtClean="0">
                  <a:solidFill>
                    <a:srgbClr val="0066FF"/>
                  </a:solidFill>
                  <a:latin typeface="cwTeX 粗黑體" pitchFamily="49" charset="2"/>
                  <a:ea typeface="cwTeX 粗黑體" pitchFamily="49" charset="2"/>
                </a:rPr>
                <a:t>(</a:t>
              </a:r>
              <a:r>
                <a:rPr lang="en-US" altLang="zh-TW" sz="3200" b="1" dirty="0" err="1" smtClean="0">
                  <a:solidFill>
                    <a:srgbClr val="0066FF"/>
                  </a:solidFill>
                  <a:latin typeface="cwTeX 粗黑體" pitchFamily="49" charset="2"/>
                  <a:ea typeface="cwTeX 粗黑體" pitchFamily="49" charset="2"/>
                </a:rPr>
                <a:t>MySQL</a:t>
              </a:r>
              <a:r>
                <a:rPr lang="en-US" altLang="zh-TW" sz="3200" b="1" dirty="0" smtClean="0">
                  <a:solidFill>
                    <a:srgbClr val="0066FF"/>
                  </a:solidFill>
                  <a:latin typeface="cwTeX 粗黑體" pitchFamily="49" charset="2"/>
                  <a:ea typeface="cwTeX 粗黑體" pitchFamily="49" charset="2"/>
                </a:rPr>
                <a:t>)</a:t>
              </a:r>
              <a:endParaRPr lang="zh-TW" altLang="en-US" sz="3200" b="1" dirty="0">
                <a:solidFill>
                  <a:srgbClr val="0066FF"/>
                </a:solidFill>
                <a:latin typeface="cwTeX 粗黑體" pitchFamily="49" charset="2"/>
                <a:ea typeface="cwTeX 粗黑體" pitchFamily="49" charset="2"/>
              </a:endParaRPr>
            </a:p>
          </p:txBody>
        </p:sp>
        <p:sp>
          <p:nvSpPr>
            <p:cNvPr id="27" name="向右箭號 26"/>
            <p:cNvSpPr/>
            <p:nvPr/>
          </p:nvSpPr>
          <p:spPr bwMode="auto">
            <a:xfrm rot="16200000">
              <a:off x="3964777" y="4893479"/>
              <a:ext cx="500066" cy="714380"/>
            </a:xfrm>
            <a:prstGeom prst="rightArrow">
              <a:avLst/>
            </a:prstGeom>
            <a:solidFill>
              <a:schemeClr val="bg1"/>
            </a:solidFill>
            <a:ln w="38100" cap="flat" cmpd="sng" algn="ctr">
              <a:solidFill>
                <a:srgbClr val="FFCC9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6" name="群組 35"/>
          <p:cNvGrpSpPr/>
          <p:nvPr/>
        </p:nvGrpSpPr>
        <p:grpSpPr>
          <a:xfrm>
            <a:off x="2643174" y="1773784"/>
            <a:ext cx="5715040" cy="2320466"/>
            <a:chOff x="2643174" y="1773784"/>
            <a:chExt cx="5715040" cy="2320466"/>
          </a:xfrm>
        </p:grpSpPr>
        <p:sp>
          <p:nvSpPr>
            <p:cNvPr id="20" name="文字方塊 19"/>
            <p:cNvSpPr txBox="1"/>
            <p:nvPr/>
          </p:nvSpPr>
          <p:spPr>
            <a:xfrm>
              <a:off x="5857884" y="1785926"/>
              <a:ext cx="2500330" cy="2308324"/>
            </a:xfrm>
            <a:prstGeom prst="rect">
              <a:avLst/>
            </a:prstGeom>
            <a:solidFill>
              <a:schemeClr val="accent1"/>
            </a:solidFill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marL="228600" indent="-228600"/>
              <a:r>
                <a:rPr lang="en-US" altLang="zh-TW" sz="2400" b="1" dirty="0" smtClean="0">
                  <a:solidFill>
                    <a:srgbClr val="0070C0"/>
                  </a:solidFill>
                  <a:latin typeface="Courier New" pitchFamily="49" charset="0"/>
                  <a:cs typeface="Courier New" pitchFamily="49" charset="0"/>
                </a:rPr>
                <a:t>&lt;html&gt;</a:t>
              </a:r>
            </a:p>
            <a:p>
              <a:pPr marL="228600" indent="-228600"/>
              <a:r>
                <a:rPr lang="en-US" altLang="zh-TW" sz="2400" b="1" dirty="0" smtClean="0">
                  <a:solidFill>
                    <a:srgbClr val="0070C0"/>
                  </a:solidFill>
                  <a:latin typeface="Courier New" pitchFamily="49" charset="0"/>
                  <a:cs typeface="Courier New" pitchFamily="49" charset="0"/>
                </a:rPr>
                <a:t>   </a:t>
              </a:r>
              <a:r>
                <a:rPr lang="en-US" altLang="zh-TW" sz="2000" b="1" dirty="0" smtClean="0">
                  <a:solidFill>
                    <a:srgbClr val="0070C0"/>
                  </a:solidFill>
                  <a:latin typeface="Courier New" pitchFamily="49" charset="0"/>
                  <a:cs typeface="Courier New" pitchFamily="49" charset="0"/>
                </a:rPr>
                <a:t>html</a:t>
              </a:r>
              <a:r>
                <a:rPr lang="zh-TW" altLang="en-US" sz="2000" b="1" dirty="0" smtClean="0">
                  <a:solidFill>
                    <a:srgbClr val="0070C0"/>
                  </a:solidFill>
                  <a:latin typeface="Courier New" pitchFamily="49" charset="0"/>
                  <a:cs typeface="Courier New" pitchFamily="49" charset="0"/>
                </a:rPr>
                <a:t>語法</a:t>
              </a:r>
              <a:endParaRPr lang="en-US" altLang="zh-TW" sz="20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endParaRPr>
            </a:p>
            <a:p>
              <a:pPr marL="228600" indent="-228600"/>
              <a:endParaRPr lang="en-US" altLang="zh-TW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endParaRPr>
            </a:p>
            <a:p>
              <a:pPr marL="228600" indent="-228600"/>
              <a:endParaRPr lang="en-US" altLang="zh-TW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endParaRPr>
            </a:p>
            <a:p>
              <a:pPr marL="228600" indent="-228600"/>
              <a:endParaRPr lang="en-US" altLang="zh-TW" sz="2400" b="1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endParaRPr>
            </a:p>
            <a:p>
              <a:pPr marL="228600" indent="-228600"/>
              <a:r>
                <a:rPr lang="en-US" altLang="zh-TW" sz="2400" b="1" dirty="0" smtClean="0">
                  <a:solidFill>
                    <a:srgbClr val="0070C0"/>
                  </a:solidFill>
                  <a:latin typeface="Courier New" pitchFamily="49" charset="0"/>
                  <a:cs typeface="Courier New" pitchFamily="49" charset="0"/>
                </a:rPr>
                <a:t>&lt;/html&gt;</a:t>
              </a:r>
              <a:endParaRPr lang="zh-TW" altLang="en-US" sz="24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21" name="向右箭號 20"/>
            <p:cNvSpPr/>
            <p:nvPr/>
          </p:nvSpPr>
          <p:spPr bwMode="auto">
            <a:xfrm>
              <a:off x="2643174" y="2000240"/>
              <a:ext cx="3143272" cy="500066"/>
            </a:xfrm>
            <a:prstGeom prst="rightArrow">
              <a:avLst/>
            </a:prstGeom>
            <a:solidFill>
              <a:schemeClr val="bg1"/>
            </a:solidFill>
            <a:ln w="381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文字方塊 29"/>
            <p:cNvSpPr txBox="1"/>
            <p:nvPr/>
          </p:nvSpPr>
          <p:spPr>
            <a:xfrm>
              <a:off x="2714612" y="1773784"/>
              <a:ext cx="29289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>
                  <a:solidFill>
                    <a:srgbClr val="0070C0"/>
                  </a:solidFill>
                  <a:latin typeface="cwTeX 粗黑體" pitchFamily="49" charset="2"/>
                  <a:ea typeface="cwTeX 粗黑體" pitchFamily="49" charset="2"/>
                </a:rPr>
                <a:t>HTML</a:t>
              </a:r>
              <a:r>
                <a:rPr lang="zh-TW" altLang="en-US" dirty="0" smtClean="0">
                  <a:solidFill>
                    <a:srgbClr val="0070C0"/>
                  </a:solidFill>
                  <a:latin typeface="cwTeX 粗黑體" pitchFamily="49" charset="2"/>
                  <a:ea typeface="cwTeX 粗黑體" pitchFamily="49" charset="2"/>
                </a:rPr>
                <a:t>碼可以原封不動輸出</a:t>
              </a:r>
              <a:endParaRPr lang="zh-TW" altLang="en-US" dirty="0">
                <a:solidFill>
                  <a:srgbClr val="0070C0"/>
                </a:solidFill>
                <a:latin typeface="cwTeX 粗黑體" pitchFamily="49" charset="2"/>
                <a:ea typeface="cwTeX 粗黑體" pitchFamily="49" charset="2"/>
              </a:endParaRPr>
            </a:p>
          </p:txBody>
        </p:sp>
      </p:grpSp>
      <p:grpSp>
        <p:nvGrpSpPr>
          <p:cNvPr id="33" name="群組 32"/>
          <p:cNvGrpSpPr/>
          <p:nvPr/>
        </p:nvGrpSpPr>
        <p:grpSpPr>
          <a:xfrm>
            <a:off x="0" y="3571876"/>
            <a:ext cx="5643570" cy="1709148"/>
            <a:chOff x="0" y="3571876"/>
            <a:chExt cx="5643570" cy="1709148"/>
          </a:xfrm>
        </p:grpSpPr>
        <p:sp>
          <p:nvSpPr>
            <p:cNvPr id="19" name="上彎箭號 18"/>
            <p:cNvSpPr/>
            <p:nvPr/>
          </p:nvSpPr>
          <p:spPr bwMode="auto">
            <a:xfrm rot="5400000">
              <a:off x="1607323" y="3607595"/>
              <a:ext cx="1214446" cy="1143008"/>
            </a:xfrm>
            <a:prstGeom prst="bentUpArrow">
              <a:avLst/>
            </a:prstGeom>
            <a:solidFill>
              <a:schemeClr val="accent3"/>
            </a:solidFill>
            <a:ln w="38100" cap="flat" cmpd="sng" algn="ctr">
              <a:solidFill>
                <a:srgbClr val="FFCC9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矩形 21"/>
            <p:cNvSpPr/>
            <p:nvPr/>
          </p:nvSpPr>
          <p:spPr bwMode="auto">
            <a:xfrm>
              <a:off x="2786050" y="3571876"/>
              <a:ext cx="2857520" cy="1357322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889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文字方塊 22"/>
            <p:cNvSpPr txBox="1"/>
            <p:nvPr/>
          </p:nvSpPr>
          <p:spPr>
            <a:xfrm>
              <a:off x="2928926" y="3709104"/>
              <a:ext cx="257176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3200" b="1" dirty="0" smtClean="0">
                  <a:solidFill>
                    <a:srgbClr val="0066FF"/>
                  </a:solidFill>
                  <a:latin typeface="cwTeX 粗黑體" pitchFamily="49" charset="2"/>
                  <a:ea typeface="cwTeX 粗黑體" pitchFamily="49" charset="2"/>
                </a:rPr>
                <a:t>伺服器</a:t>
              </a:r>
              <a:endParaRPr lang="en-US" altLang="zh-TW" sz="3200" b="1" dirty="0" smtClean="0">
                <a:solidFill>
                  <a:srgbClr val="0066FF"/>
                </a:solidFill>
                <a:latin typeface="cwTeX 粗黑體" pitchFamily="49" charset="2"/>
                <a:ea typeface="cwTeX 粗黑體" pitchFamily="49" charset="2"/>
              </a:endParaRPr>
            </a:p>
            <a:p>
              <a:pPr algn="ctr"/>
              <a:r>
                <a:rPr lang="en-US" altLang="zh-TW" sz="2400" b="1" dirty="0" smtClean="0">
                  <a:solidFill>
                    <a:srgbClr val="0066FF"/>
                  </a:solidFill>
                  <a:latin typeface="cwTeX 粗黑體" pitchFamily="49" charset="2"/>
                  <a:ea typeface="cwTeX 粗黑體" pitchFamily="49" charset="2"/>
                </a:rPr>
                <a:t>(Apache + PHP)</a:t>
              </a:r>
            </a:p>
          </p:txBody>
        </p:sp>
        <p:sp>
          <p:nvSpPr>
            <p:cNvPr id="31" name="文字方塊 30"/>
            <p:cNvSpPr txBox="1"/>
            <p:nvPr/>
          </p:nvSpPr>
          <p:spPr>
            <a:xfrm>
              <a:off x="0" y="4357694"/>
              <a:ext cx="164307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 smtClean="0">
                  <a:solidFill>
                    <a:srgbClr val="C00000"/>
                  </a:solidFill>
                  <a:latin typeface="cwTeX 粗黑體" pitchFamily="49" charset="2"/>
                  <a:ea typeface="cwTeX 粗黑體" pitchFamily="49" charset="2"/>
                </a:rPr>
                <a:t>PHP</a:t>
              </a:r>
              <a:r>
                <a:rPr lang="zh-TW" altLang="en-US" dirty="0" smtClean="0">
                  <a:solidFill>
                    <a:srgbClr val="C00000"/>
                  </a:solidFill>
                  <a:latin typeface="cwTeX 粗黑體" pitchFamily="49" charset="2"/>
                  <a:ea typeface="cwTeX 粗黑體" pitchFamily="49" charset="2"/>
                </a:rPr>
                <a:t>程式碼就交給後端伺服器處理！！</a:t>
              </a:r>
              <a:endParaRPr lang="zh-TW" altLang="en-US" dirty="0">
                <a:solidFill>
                  <a:srgbClr val="C00000"/>
                </a:solidFill>
                <a:latin typeface="cwTeX 粗黑體" pitchFamily="49" charset="2"/>
                <a:ea typeface="cwTeX 粗黑體" pitchFamily="49" charset="2"/>
              </a:endParaRPr>
            </a:p>
          </p:txBody>
        </p:sp>
      </p:grpSp>
      <p:grpSp>
        <p:nvGrpSpPr>
          <p:cNvPr id="35" name="群組 34"/>
          <p:cNvGrpSpPr/>
          <p:nvPr/>
        </p:nvGrpSpPr>
        <p:grpSpPr>
          <a:xfrm>
            <a:off x="5715008" y="2556213"/>
            <a:ext cx="2500330" cy="2158671"/>
            <a:chOff x="5715008" y="2556213"/>
            <a:chExt cx="2500330" cy="2158671"/>
          </a:xfrm>
        </p:grpSpPr>
        <p:sp>
          <p:nvSpPr>
            <p:cNvPr id="28" name="上彎箭號 27"/>
            <p:cNvSpPr/>
            <p:nvPr/>
          </p:nvSpPr>
          <p:spPr bwMode="auto">
            <a:xfrm>
              <a:off x="5715008" y="3643314"/>
              <a:ext cx="1928826" cy="1071570"/>
            </a:xfrm>
            <a:prstGeom prst="bentUpArrow">
              <a:avLst/>
            </a:prstGeom>
            <a:solidFill>
              <a:schemeClr val="accent3"/>
            </a:solidFill>
            <a:ln w="38100" cap="flat" cmpd="sng" algn="ctr">
              <a:solidFill>
                <a:srgbClr val="FFCC9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文字方塊 28"/>
            <p:cNvSpPr txBox="1"/>
            <p:nvPr/>
          </p:nvSpPr>
          <p:spPr>
            <a:xfrm>
              <a:off x="6000760" y="2556213"/>
              <a:ext cx="2214578" cy="1015663"/>
            </a:xfrm>
            <a:prstGeom prst="rect">
              <a:avLst/>
            </a:prstGeom>
            <a:solidFill>
              <a:srgbClr val="00B0F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zh-TW" altLang="en-US" sz="20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cwTeX 粗黑體" pitchFamily="49" charset="2"/>
                  <a:ea typeface="cwTeX 粗黑體" pitchFamily="49" charset="2"/>
                  <a:cs typeface="Courier New" pitchFamily="49" charset="0"/>
                </a:rPr>
                <a:t>處理完成的</a:t>
              </a:r>
              <a:r>
                <a:rPr lang="en-US" altLang="zh-TW" sz="20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cwTeX 粗黑體" pitchFamily="49" charset="2"/>
                  <a:ea typeface="cwTeX 粗黑體" pitchFamily="49" charset="2"/>
                  <a:cs typeface="Courier New" pitchFamily="49" charset="0"/>
                </a:rPr>
                <a:t>PHP</a:t>
              </a:r>
              <a:r>
                <a:rPr lang="zh-TW" altLang="en-US" sz="20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cwTeX 粗黑體" pitchFamily="49" charset="2"/>
                  <a:ea typeface="cwTeX 粗黑體" pitchFamily="49" charset="2"/>
                  <a:cs typeface="Courier New" pitchFamily="49" charset="0"/>
                </a:rPr>
                <a:t>碼</a:t>
              </a:r>
              <a:endParaRPr lang="en-US" altLang="zh-TW" sz="20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  <a:cs typeface="Courier New" pitchFamily="49" charset="0"/>
              </a:endParaRPr>
            </a:p>
            <a:p>
              <a:r>
                <a:rPr lang="zh-TW" altLang="en-US" sz="20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cwTeX 粗黑體" pitchFamily="49" charset="2"/>
                  <a:ea typeface="cwTeX 粗黑體" pitchFamily="49" charset="2"/>
                  <a:cs typeface="Courier New" pitchFamily="49" charset="0"/>
                </a:rPr>
                <a:t>最後變成瀏覽器可以理解的</a:t>
              </a:r>
              <a:r>
                <a:rPr lang="en-US" altLang="zh-TW" sz="20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cwTeX 粗黑體" pitchFamily="49" charset="2"/>
                  <a:ea typeface="cwTeX 粗黑體" pitchFamily="49" charset="2"/>
                  <a:cs typeface="Courier New" pitchFamily="49" charset="0"/>
                </a:rPr>
                <a:t>HTML</a:t>
              </a:r>
            </a:p>
          </p:txBody>
        </p:sp>
      </p:grpSp>
      <p:sp>
        <p:nvSpPr>
          <p:cNvPr id="25" name="文字方塊 24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pPr algn="just"/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結論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如果要讓使用者「看得到結果」，那最後輸出的語言一定是</a:t>
            </a:r>
            <a:r>
              <a:rPr lang="en-US" altLang="zh-TW" sz="4800" b="1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HTML</a:t>
            </a: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的角色相當於一個劇本，使用者不需要看到「怎麼處理」。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6"/>
          <p:cNvGrpSpPr/>
          <p:nvPr/>
        </p:nvGrpSpPr>
        <p:grpSpPr>
          <a:xfrm>
            <a:off x="6929454" y="5286388"/>
            <a:ext cx="2000264" cy="1250165"/>
            <a:chOff x="142844" y="5143512"/>
            <a:chExt cx="2286016" cy="1428760"/>
          </a:xfrm>
        </p:grpSpPr>
        <p:sp>
          <p:nvSpPr>
            <p:cNvPr id="5" name="圓角矩形 4"/>
            <p:cNvSpPr/>
            <p:nvPr/>
          </p:nvSpPr>
          <p:spPr bwMode="auto">
            <a:xfrm>
              <a:off x="142844" y="5143512"/>
              <a:ext cx="2286016" cy="1428760"/>
            </a:xfrm>
            <a:prstGeom prst="roundRect">
              <a:avLst/>
            </a:prstGeom>
            <a:solidFill>
              <a:srgbClr val="00B0F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TW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圖片 5" descr="csie.wm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282" y="5190927"/>
              <a:ext cx="2071670" cy="1309907"/>
            </a:xfrm>
            <a:prstGeom prst="rect">
              <a:avLst/>
            </a:prstGeom>
          </p:spPr>
        </p:pic>
      </p:grpSp>
      <p:sp>
        <p:nvSpPr>
          <p:cNvPr id="8" name="文字方塊 7"/>
          <p:cNvSpPr txBox="1"/>
          <p:nvPr/>
        </p:nvSpPr>
        <p:spPr>
          <a:xfrm>
            <a:off x="0" y="285728"/>
            <a:ext cx="6572296" cy="438581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&lt;?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php</a:t>
            </a:r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('Smarty/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Smarty.class.php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('config.php');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include ('login_session.php');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= new Smarty();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template_dir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"templates";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compile_dir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"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Smarty_templates_c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";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assign('title', $title);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$smarty -&gt; assign('guest', $guest);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if(empty($_GET['page']))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$page=0;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else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$page = $_GET['page'] - 1;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sql_pagechange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("SELECT * FROM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ORDER BY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datetime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DESC", $page,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page_number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if(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mysql_num_rows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)!=0)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array();</a:t>
            </a:r>
          </a:p>
          <a:p>
            <a:endParaRPr lang="en-US" altLang="zh-TW" sz="900" b="1" dirty="0" smtClean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while($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mysql_fetch_assoc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))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{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	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array_push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($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}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	$smarty -&gt; assign('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', $</a:t>
            </a:r>
            <a:r>
              <a:rPr lang="en-US" altLang="zh-TW" sz="900" b="1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gbook_data_dis</a:t>
            </a:r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);</a:t>
            </a:r>
          </a:p>
          <a:p>
            <a:r>
              <a:rPr lang="en-US" altLang="zh-TW" sz="9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urier New" pitchFamily="49" charset="0"/>
                <a:cs typeface="Courier New" pitchFamily="49" charset="0"/>
              </a:rPr>
              <a:t>}</a:t>
            </a:r>
            <a:endParaRPr lang="zh-TW" altLang="en-US" sz="900" b="1" dirty="0"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14414" y="2428868"/>
            <a:ext cx="7358113" cy="2143140"/>
          </a:xfrm>
          <a:ln w="44450" cmpd="sng"/>
        </p:spPr>
        <p:txBody>
          <a:bodyPr/>
          <a:lstStyle/>
          <a:p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2. PHP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前置作業</a:t>
            </a:r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1</a:t>
            </a:r>
            <a:b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</a:br>
            <a:r>
              <a:rPr lang="en-US" altLang="zh-TW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		</a:t>
            </a:r>
            <a:r>
              <a:rPr lang="en-US" altLang="zh-TW" sz="4800" b="1" dirty="0" err="1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AppServ</a:t>
            </a:r>
            <a:r>
              <a:rPr lang="zh-TW" altLang="en-US" sz="4800" b="1" dirty="0" smtClean="0">
                <a:ln w="22225">
                  <a:noFill/>
                </a:ln>
                <a:solidFill>
                  <a:srgbClr val="0066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安裝</a:t>
            </a:r>
            <a:endParaRPr lang="zh-TW" altLang="en-US" sz="4800" b="1" dirty="0">
              <a:ln w="22225">
                <a:noFill/>
              </a:ln>
              <a:solidFill>
                <a:srgbClr val="0066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pPr algn="just"/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前置作業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1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要執行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php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的程式，你需要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….</a:t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</a:b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	</a:t>
            </a:r>
            <a:r>
              <a:rPr lang="zh-TW" altLang="en-US" sz="48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可以執行</a:t>
            </a:r>
            <a:r>
              <a:rPr lang="en-US" altLang="zh-TW" sz="4800" b="1" dirty="0" err="1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php</a:t>
            </a:r>
            <a:r>
              <a:rPr lang="zh-TW" altLang="en-US" sz="48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的</a:t>
            </a:r>
            <a:r>
              <a:rPr lang="en-US" altLang="zh-TW" sz="4800" b="1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Server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  <a:p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  <a:p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在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Windows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下最快的方法 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altLang="zh-TW" sz="4400" b="1" dirty="0" smtClean="0"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AppServ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  <a:p>
            <a:pPr>
              <a:buNone/>
            </a:pP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	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(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一鍵安裝到底，全部圖形介面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)</a:t>
            </a:r>
          </a:p>
          <a:p>
            <a:pPr>
              <a:buNone/>
            </a:pP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FreeBSD/Linux + Apache + 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php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 + </a:t>
            </a:r>
            <a:r>
              <a:rPr lang="en-US" altLang="zh-TW" sz="3200" dirty="0" err="1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MySQL</a:t>
            </a:r>
            <a:endParaRPr lang="en-US" altLang="zh-TW" sz="3200" dirty="0" smtClean="0">
              <a:solidFill>
                <a:srgbClr val="0070C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  <a:sym typeface="Wingdings" pitchFamily="2" charset="2"/>
            </a:endParaRPr>
          </a:p>
          <a:p>
            <a:pPr>
              <a:buNone/>
            </a:pP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	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(</a:t>
            </a:r>
            <a:r>
              <a:rPr lang="zh-TW" altLang="en-US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命令列模式為主，但效能相對較佳</a:t>
            </a:r>
            <a:r>
              <a:rPr lang="en-US" altLang="zh-TW" sz="24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)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圓角矩形 9"/>
          <p:cNvSpPr/>
          <p:nvPr/>
        </p:nvSpPr>
        <p:spPr bwMode="auto">
          <a:xfrm>
            <a:off x="142876" y="1428736"/>
            <a:ext cx="8858280" cy="5143536"/>
          </a:xfrm>
          <a:prstGeom prst="roundRect">
            <a:avLst/>
          </a:prstGeom>
          <a:solidFill>
            <a:schemeClr val="accent3">
              <a:alpha val="7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969277" cy="1038212"/>
          </a:xfrm>
        </p:spPr>
        <p:txBody>
          <a:bodyPr/>
          <a:lstStyle/>
          <a:p>
            <a:pPr algn="just"/>
            <a:r>
              <a:rPr lang="zh-TW" altLang="en-US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前置作業</a:t>
            </a:r>
            <a:r>
              <a:rPr lang="en-US" altLang="zh-TW" sz="5000" b="1" dirty="0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1 – </a:t>
            </a:r>
            <a:r>
              <a:rPr lang="en-US" altLang="zh-TW" sz="5000" b="1" dirty="0" err="1" smtClean="0">
                <a:ln w="3175">
                  <a:solidFill>
                    <a:srgbClr val="0070C0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wTeX 圓體" pitchFamily="49" charset="-120"/>
                <a:ea typeface="cwTeX 圓體" pitchFamily="49" charset="-120"/>
              </a:rPr>
              <a:t>AppServ</a:t>
            </a:r>
            <a:endParaRPr lang="zh-TW" altLang="en-US" sz="5000" b="1" dirty="0">
              <a:ln w="3175">
                <a:solidFill>
                  <a:srgbClr val="0070C0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0034" y="1571612"/>
            <a:ext cx="8183591" cy="4554551"/>
          </a:xfrm>
        </p:spPr>
        <p:txBody>
          <a:bodyPr/>
          <a:lstStyle/>
          <a:p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AppServ</a:t>
            </a:r>
            <a:r>
              <a:rPr lang="zh-TW" altLang="en-US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下載點：</a:t>
            </a:r>
            <a: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/>
            </a:r>
            <a:br>
              <a:rPr lang="en-US" altLang="zh-TW" sz="3200" dirty="0" smtClean="0">
                <a:solidFill>
                  <a:srgbClr val="0070C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</a:br>
            <a:r>
              <a:rPr lang="en-US" altLang="zh-TW" sz="4800" b="1" u="sng" dirty="0" smtClean="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nsolas" pitchFamily="49" charset="0"/>
                <a:ea typeface="cwTeX 粗黑體" pitchFamily="49" charset="2"/>
                <a:cs typeface="Times New Roman" pitchFamily="18" charset="0"/>
                <a:sym typeface="Wingdings" pitchFamily="2" charset="2"/>
              </a:rPr>
              <a:t>http://0rz.tw/2d4Z6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4357686" y="142852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2008 </a:t>
            </a:r>
            <a:r>
              <a:rPr lang="zh-TW" altLang="en-US" sz="2400" dirty="0" smtClean="0">
                <a:solidFill>
                  <a:srgbClr val="FFC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wTeX 粗黑體" pitchFamily="49" charset="2"/>
                <a:ea typeface="cwTeX 粗黑體" pitchFamily="49" charset="2"/>
              </a:rPr>
              <a:t>中央資工 系學會資訊部</a:t>
            </a:r>
            <a:endParaRPr lang="zh-TW" altLang="en-US" sz="2400" dirty="0"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wTeX 粗黑體" pitchFamily="49" charset="2"/>
              <a:ea typeface="cwTeX 粗黑體" pitchFamily="49" charset="2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357158" y="3291205"/>
            <a:ext cx="8501122" cy="292387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TW" sz="4000" b="1" i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Note:</a:t>
            </a:r>
            <a:r>
              <a:rPr lang="en-US" altLang="zh-TW" sz="40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</a:t>
            </a:r>
            <a:r>
              <a:rPr lang="en-US" altLang="zh-TW" sz="4000" dirty="0" err="1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AppServ</a:t>
            </a:r>
            <a:r>
              <a:rPr lang="zh-TW" altLang="en-US" sz="40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的組成元件</a:t>
            </a:r>
            <a:endParaRPr lang="en-US" altLang="zh-TW" sz="4000" dirty="0" smtClean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3600" dirty="0" smtClean="0">
                <a:solidFill>
                  <a:srgbClr val="00B05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1. Apache </a:t>
            </a:r>
            <a:r>
              <a:rPr lang="en-US" altLang="zh-TW" sz="3600" dirty="0" err="1" smtClean="0">
                <a:solidFill>
                  <a:srgbClr val="00B05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WebServer</a:t>
            </a:r>
            <a:r>
              <a:rPr lang="en-US" altLang="zh-TW" sz="3600" dirty="0" smtClean="0">
                <a:solidFill>
                  <a:srgbClr val="00B05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– </a:t>
            </a:r>
            <a:r>
              <a:rPr lang="zh-TW" altLang="en-US" sz="3600" dirty="0" smtClean="0">
                <a:solidFill>
                  <a:srgbClr val="00B05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伺服器</a:t>
            </a:r>
            <a:endParaRPr lang="en-US" altLang="zh-TW" sz="3600" dirty="0" smtClean="0">
              <a:solidFill>
                <a:srgbClr val="00B05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3600" dirty="0" smtClean="0">
                <a:solidFill>
                  <a:srgbClr val="00B05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2. </a:t>
            </a:r>
            <a:r>
              <a:rPr lang="en-US" altLang="zh-TW" sz="3600" dirty="0" err="1" smtClean="0">
                <a:solidFill>
                  <a:srgbClr val="00B05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MySQL</a:t>
            </a:r>
            <a:r>
              <a:rPr lang="en-US" altLang="zh-TW" sz="3600" dirty="0" smtClean="0">
                <a:solidFill>
                  <a:srgbClr val="00B05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	 	– </a:t>
            </a:r>
            <a:r>
              <a:rPr lang="zh-TW" altLang="en-US" sz="3600" dirty="0" smtClean="0">
                <a:solidFill>
                  <a:srgbClr val="00B05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資料庫</a:t>
            </a:r>
            <a:endParaRPr lang="en-US" altLang="zh-TW" sz="3600" dirty="0" smtClean="0">
              <a:solidFill>
                <a:srgbClr val="00B05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3600" dirty="0" smtClean="0">
                <a:solidFill>
                  <a:srgbClr val="00B05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3. php5 				– </a:t>
            </a:r>
            <a:r>
              <a:rPr lang="zh-TW" altLang="en-US" sz="3600" dirty="0" smtClean="0">
                <a:solidFill>
                  <a:srgbClr val="00B05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函式庫</a:t>
            </a:r>
            <a:endParaRPr lang="en-US" altLang="zh-TW" sz="3600" dirty="0" smtClean="0">
              <a:solidFill>
                <a:srgbClr val="00B05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  <a:p>
            <a:r>
              <a:rPr lang="en-US" altLang="zh-TW" sz="3600" dirty="0" smtClean="0">
                <a:solidFill>
                  <a:srgbClr val="00B05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	4. </a:t>
            </a:r>
            <a:r>
              <a:rPr lang="en-US" altLang="zh-TW" sz="3600" dirty="0" err="1" smtClean="0">
                <a:solidFill>
                  <a:srgbClr val="00B05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phpMyAdmin</a:t>
            </a:r>
            <a:r>
              <a:rPr lang="en-US" altLang="zh-TW" sz="3600" dirty="0" smtClean="0">
                <a:solidFill>
                  <a:srgbClr val="00B05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 		– </a:t>
            </a:r>
            <a:r>
              <a:rPr lang="zh-TW" altLang="en-US" sz="3600" dirty="0" smtClean="0">
                <a:solidFill>
                  <a:srgbClr val="00B050"/>
                </a:solidFill>
                <a:latin typeface="Times New Roman" pitchFamily="18" charset="0"/>
                <a:ea typeface="cwTeX 粗黑體" pitchFamily="49" charset="2"/>
                <a:cs typeface="Times New Roman" pitchFamily="18" charset="0"/>
              </a:rPr>
              <a:t>資料庫管理</a:t>
            </a:r>
            <a:endParaRPr lang="zh-TW" altLang="en-US" sz="3600" dirty="0">
              <a:solidFill>
                <a:srgbClr val="00B050"/>
              </a:solidFill>
              <a:latin typeface="Times New Roman" pitchFamily="18" charset="0"/>
              <a:ea typeface="cwTeX 粗黑體" pitchFamily="49" charset="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WritingDesign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WritingDesign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WritingDesign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WritingDesign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ue strands design template">
  <a:themeElements>
    <a:clrScheme name="Office 佈景主題 3">
      <a:dk1>
        <a:srgbClr val="5F5F5F"/>
      </a:dk1>
      <a:lt1>
        <a:srgbClr val="DEF6F1"/>
      </a:lt1>
      <a:dk2>
        <a:srgbClr val="B2B2B2"/>
      </a:dk2>
      <a:lt2>
        <a:srgbClr val="969696"/>
      </a:lt2>
      <a:accent1>
        <a:srgbClr val="E6E6E6"/>
      </a:accent1>
      <a:accent2>
        <a:srgbClr val="8DC6FF"/>
      </a:accent2>
      <a:accent3>
        <a:srgbClr val="ECFAF7"/>
      </a:accent3>
      <a:accent4>
        <a:srgbClr val="505050"/>
      </a:accent4>
      <a:accent5>
        <a:srgbClr val="F0F0F0"/>
      </a:accent5>
      <a:accent6>
        <a:srgbClr val="7FB3E7"/>
      </a:accent6>
      <a:hlink>
        <a:srgbClr val="0066CC"/>
      </a:hlink>
      <a:folHlink>
        <a:srgbClr val="0000FF"/>
      </a:folHlink>
    </a:clrScheme>
    <a:fontScheme name="Office 佈景主題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佈景主題 1">
        <a:dk1>
          <a:srgbClr val="0099FF"/>
        </a:dk1>
        <a:lt1>
          <a:srgbClr val="FFFFFF"/>
        </a:lt1>
        <a:dk2>
          <a:srgbClr val="0099FF"/>
        </a:dk2>
        <a:lt2>
          <a:srgbClr val="808080"/>
        </a:lt2>
        <a:accent1>
          <a:srgbClr val="B9D6E5"/>
        </a:accent1>
        <a:accent2>
          <a:srgbClr val="333399"/>
        </a:accent2>
        <a:accent3>
          <a:srgbClr val="FFFFFF"/>
        </a:accent3>
        <a:accent4>
          <a:srgbClr val="0082DA"/>
        </a:accent4>
        <a:accent5>
          <a:srgbClr val="D9E8F0"/>
        </a:accent5>
        <a:accent6>
          <a:srgbClr val="2D2D8A"/>
        </a:accent6>
        <a:hlink>
          <a:srgbClr val="3366C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2">
        <a:dk1>
          <a:srgbClr val="808080"/>
        </a:dk1>
        <a:lt1>
          <a:srgbClr val="FFFFFF"/>
        </a:lt1>
        <a:dk2>
          <a:srgbClr val="0066CC"/>
        </a:dk2>
        <a:lt2>
          <a:srgbClr val="969696"/>
        </a:lt2>
        <a:accent1>
          <a:srgbClr val="DDDDDD"/>
        </a:accent1>
        <a:accent2>
          <a:srgbClr val="33CCFF"/>
        </a:accent2>
        <a:accent3>
          <a:srgbClr val="FFFFFF"/>
        </a:accent3>
        <a:accent4>
          <a:srgbClr val="6C6C6C"/>
        </a:accent4>
        <a:accent5>
          <a:srgbClr val="EBEBEB"/>
        </a:accent5>
        <a:accent6>
          <a:srgbClr val="2DB9E7"/>
        </a:accent6>
        <a:hlink>
          <a:srgbClr val="CC3300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3">
        <a:dk1>
          <a:srgbClr val="5F5F5F"/>
        </a:dk1>
        <a:lt1>
          <a:srgbClr val="DEF6F1"/>
        </a:lt1>
        <a:dk2>
          <a:srgbClr val="B2B2B2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50505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4">
        <a:dk1>
          <a:srgbClr val="3366CC"/>
        </a:dk1>
        <a:lt1>
          <a:srgbClr val="FFFFFF"/>
        </a:lt1>
        <a:dk2>
          <a:srgbClr val="66CCFF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2A56AE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5">
        <a:dk1>
          <a:srgbClr val="808080"/>
        </a:dk1>
        <a:lt1>
          <a:srgbClr val="FFFFD9"/>
        </a:lt1>
        <a:dk2>
          <a:srgbClr val="3366CC"/>
        </a:dk2>
        <a:lt2>
          <a:srgbClr val="777777"/>
        </a:lt2>
        <a:accent1>
          <a:srgbClr val="EBEECA"/>
        </a:accent1>
        <a:accent2>
          <a:srgbClr val="99CCFF"/>
        </a:accent2>
        <a:accent3>
          <a:srgbClr val="FFFFE9"/>
        </a:accent3>
        <a:accent4>
          <a:srgbClr val="6C6C6C"/>
        </a:accent4>
        <a:accent5>
          <a:srgbClr val="F3F5E1"/>
        </a:accent5>
        <a:accent6>
          <a:srgbClr val="8AB9E7"/>
        </a:accent6>
        <a:hlink>
          <a:srgbClr val="2901BB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6">
        <a:dk1>
          <a:srgbClr val="3366CC"/>
        </a:dk1>
        <a:lt1>
          <a:srgbClr val="008080"/>
        </a:lt1>
        <a:dk2>
          <a:srgbClr val="3399FF"/>
        </a:dk2>
        <a:lt2>
          <a:srgbClr val="005A58"/>
        </a:lt2>
        <a:accent1>
          <a:srgbClr val="8BC2FF"/>
        </a:accent1>
        <a:accent2>
          <a:srgbClr val="FFFFCC"/>
        </a:accent2>
        <a:accent3>
          <a:srgbClr val="AAC0C0"/>
        </a:accent3>
        <a:accent4>
          <a:srgbClr val="2A56AE"/>
        </a:accent4>
        <a:accent5>
          <a:srgbClr val="C4DDFF"/>
        </a:accent5>
        <a:accent6>
          <a:srgbClr val="E7E7B9"/>
        </a:accent6>
        <a:hlink>
          <a:srgbClr val="990000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7">
        <a:dk1>
          <a:srgbClr val="666666"/>
        </a:dk1>
        <a:lt1>
          <a:srgbClr val="666699"/>
        </a:lt1>
        <a:dk2>
          <a:srgbClr val="99CCFF"/>
        </a:dk2>
        <a:lt2>
          <a:srgbClr val="3E3E5C"/>
        </a:lt2>
        <a:accent1>
          <a:srgbClr val="D2D2D2"/>
        </a:accent1>
        <a:accent2>
          <a:srgbClr val="8DC6FF"/>
        </a:accent2>
        <a:accent3>
          <a:srgbClr val="B8B8CA"/>
        </a:accent3>
        <a:accent4>
          <a:srgbClr val="565656"/>
        </a:accent4>
        <a:accent5>
          <a:srgbClr val="E5E5E5"/>
        </a:accent5>
        <a:accent6>
          <a:srgbClr val="7FB3E7"/>
        </a:accent6>
        <a:hlink>
          <a:srgbClr val="0066FF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8">
        <a:dk1>
          <a:srgbClr val="5C1F00"/>
        </a:dk1>
        <a:lt1>
          <a:srgbClr val="9C3408"/>
        </a:lt1>
        <a:dk2>
          <a:srgbClr val="800000"/>
        </a:dk2>
        <a:lt2>
          <a:srgbClr val="73BCFF"/>
        </a:lt2>
        <a:accent1>
          <a:srgbClr val="D99965"/>
        </a:accent1>
        <a:accent2>
          <a:srgbClr val="3366CC"/>
        </a:accent2>
        <a:accent3>
          <a:srgbClr val="C0AAAA"/>
        </a:accent3>
        <a:accent4>
          <a:srgbClr val="852B06"/>
        </a:accent4>
        <a:accent5>
          <a:srgbClr val="E9CAB8"/>
        </a:accent5>
        <a:accent6>
          <a:srgbClr val="2D5CB9"/>
        </a:accent6>
        <a:hlink>
          <a:srgbClr val="D3EBFF"/>
        </a:hlink>
        <a:folHlink>
          <a:srgbClr val="FED3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佈景主題 9">
        <a:dk1>
          <a:srgbClr val="336699"/>
        </a:dk1>
        <a:lt1>
          <a:srgbClr val="1270AA"/>
        </a:lt1>
        <a:dk2>
          <a:srgbClr val="000000"/>
        </a:dk2>
        <a:lt2>
          <a:srgbClr val="66CCFF"/>
        </a:lt2>
        <a:accent1>
          <a:srgbClr val="AAE1FA"/>
        </a:accent1>
        <a:accent2>
          <a:srgbClr val="0033CC"/>
        </a:accent2>
        <a:accent3>
          <a:srgbClr val="AAAAAA"/>
        </a:accent3>
        <a:accent4>
          <a:srgbClr val="0E5F91"/>
        </a:accent4>
        <a:accent5>
          <a:srgbClr val="D2EEFC"/>
        </a:accent5>
        <a:accent6>
          <a:srgbClr val="002DB9"/>
        </a:accent6>
        <a:hlink>
          <a:srgbClr val="FF7500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佈景主題 10">
        <a:dk1>
          <a:srgbClr val="003366"/>
        </a:dk1>
        <a:lt1>
          <a:srgbClr val="A9A9A9"/>
        </a:lt1>
        <a:dk2>
          <a:srgbClr val="000099"/>
        </a:dk2>
        <a:lt2>
          <a:srgbClr val="66CCFF"/>
        </a:lt2>
        <a:accent1>
          <a:srgbClr val="336699"/>
        </a:accent1>
        <a:accent2>
          <a:srgbClr val="3333FF"/>
        </a:accent2>
        <a:accent3>
          <a:srgbClr val="AAAACA"/>
        </a:accent3>
        <a:accent4>
          <a:srgbClr val="909090"/>
        </a:accent4>
        <a:accent5>
          <a:srgbClr val="ADB8CA"/>
        </a:accent5>
        <a:accent6>
          <a:srgbClr val="2D2DE7"/>
        </a:accent6>
        <a:hlink>
          <a:srgbClr val="66CC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ustom Design">
  <a:themeElements>
    <a:clrScheme name="1_Custom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EBEECA"/>
        </a:accent1>
        <a:accent2>
          <a:srgbClr val="DBFF75"/>
        </a:accent2>
        <a:accent3>
          <a:srgbClr val="FFFFE9"/>
        </a:accent3>
        <a:accent4>
          <a:srgbClr val="000000"/>
        </a:accent4>
        <a:accent5>
          <a:srgbClr val="F3F5E1"/>
        </a:accent5>
        <a:accent6>
          <a:srgbClr val="C6E769"/>
        </a:accent6>
        <a:hlink>
          <a:srgbClr val="8FA418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6">
        <a:dk1>
          <a:srgbClr val="58572B"/>
        </a:dk1>
        <a:lt1>
          <a:srgbClr val="008080"/>
        </a:lt1>
        <a:dk2>
          <a:srgbClr val="FFFF99"/>
        </a:dk2>
        <a:lt2>
          <a:srgbClr val="005A58"/>
        </a:lt2>
        <a:accent1>
          <a:srgbClr val="CCCC99"/>
        </a:accent1>
        <a:accent2>
          <a:srgbClr val="FFFFCC"/>
        </a:accent2>
        <a:accent3>
          <a:srgbClr val="AAC0C0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Ticking clock design template</Template>
  <TotalTime>3424</TotalTime>
  <Words>1453</Words>
  <Application>Microsoft Office PowerPoint</Application>
  <PresentationFormat>如螢幕大小 (4:3)</PresentationFormat>
  <Paragraphs>418</Paragraphs>
  <Slides>28</Slides>
  <Notes>14</Notes>
  <HiddenSlides>0</HiddenSlides>
  <MMClips>0</MMClips>
  <ScaleCrop>false</ScaleCrop>
  <HeadingPairs>
    <vt:vector size="4" baseType="variant">
      <vt:variant>
        <vt:lpstr>佈景主題</vt:lpstr>
      </vt:variant>
      <vt:variant>
        <vt:i4>6</vt:i4>
      </vt:variant>
      <vt:variant>
        <vt:lpstr>投影片標題</vt:lpstr>
      </vt:variant>
      <vt:variant>
        <vt:i4>28</vt:i4>
      </vt:variant>
    </vt:vector>
  </HeadingPairs>
  <TitlesOfParts>
    <vt:vector size="34" baseType="lpstr">
      <vt:lpstr>Default Design</vt:lpstr>
      <vt:lpstr>WritingDesignTemplate</vt:lpstr>
      <vt:lpstr>1_WritingDesignTemplate</vt:lpstr>
      <vt:lpstr>Blue strands design template</vt:lpstr>
      <vt:lpstr>1_Custom Design</vt:lpstr>
      <vt:lpstr>1_Default Design</vt:lpstr>
      <vt:lpstr>PHP + MySQL Introduction  Part 1 @ 30, October 2008</vt:lpstr>
      <vt:lpstr>Introduction</vt:lpstr>
      <vt:lpstr>1. 靜態網頁 &amp; 動態網頁</vt:lpstr>
      <vt:lpstr>靜態網頁 &amp; 動態網頁</vt:lpstr>
      <vt:lpstr>PHP's Role</vt:lpstr>
      <vt:lpstr>結論</vt:lpstr>
      <vt:lpstr>2. PHP前置作業1   AppServ安裝</vt:lpstr>
      <vt:lpstr>前置作業1</vt:lpstr>
      <vt:lpstr>前置作業1 – AppServ</vt:lpstr>
      <vt:lpstr>You Turn – phpinfo()</vt:lpstr>
      <vt:lpstr>3. PHP前置作業2   Dreamweaver   Notepad++</vt:lpstr>
      <vt:lpstr>前置作業2 – Dreamweaver</vt:lpstr>
      <vt:lpstr>前置作業2 – Notepad++</vt:lpstr>
      <vt:lpstr>Notepad++下載</vt:lpstr>
      <vt:lpstr>4. 基本操作  (變數、if…else, for(), while()…etc)</vt:lpstr>
      <vt:lpstr>PHP檔案格式</vt:lpstr>
      <vt:lpstr>Hello World!</vt:lpstr>
      <vt:lpstr>Hello World!</vt:lpstr>
      <vt:lpstr>PHP的變數</vt:lpstr>
      <vt:lpstr>PHP的變數範例</vt:lpstr>
      <vt:lpstr>PHP的變數範例</vt:lpstr>
      <vt:lpstr>PHP的流程控制</vt:lpstr>
      <vt:lpstr>If…else判斷式</vt:lpstr>
      <vt:lpstr>If…else判斷式</vt:lpstr>
      <vt:lpstr>If…else判斷式 – You Turn!</vt:lpstr>
      <vt:lpstr>for迴圈</vt:lpstr>
      <vt:lpstr>for迴圈</vt:lpstr>
      <vt:lpstr>for迴圈 – YouTurn!</vt:lpstr>
    </vt:vector>
  </TitlesOfParts>
  <Company>NCU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Jessee</dc:creator>
  <cp:lastModifiedBy>Jessee</cp:lastModifiedBy>
  <cp:revision>564</cp:revision>
  <dcterms:created xsi:type="dcterms:W3CDTF">2008-04-15T11:57:48Z</dcterms:created>
  <dcterms:modified xsi:type="dcterms:W3CDTF">2009-04-01T14:41:29Z</dcterms:modified>
</cp:coreProperties>
</file>