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4"/>
  </p:notesMasterIdLst>
  <p:sldIdLst>
    <p:sldId id="257" r:id="rId2"/>
    <p:sldId id="259" r:id="rId3"/>
    <p:sldId id="260" r:id="rId4"/>
    <p:sldId id="261" r:id="rId5"/>
    <p:sldId id="262" r:id="rId6"/>
    <p:sldId id="263" r:id="rId7"/>
    <p:sldId id="264" r:id="rId8"/>
    <p:sldId id="265" r:id="rId9"/>
    <p:sldId id="266" r:id="rId10"/>
    <p:sldId id="271" r:id="rId11"/>
    <p:sldId id="272" r:id="rId12"/>
    <p:sldId id="273" r:id="rId13"/>
    <p:sldId id="268" r:id="rId14"/>
    <p:sldId id="269" r:id="rId15"/>
    <p:sldId id="267" r:id="rId16"/>
    <p:sldId id="274" r:id="rId17"/>
    <p:sldId id="270" r:id="rId18"/>
    <p:sldId id="275" r:id="rId19"/>
    <p:sldId id="276" r:id="rId20"/>
    <p:sldId id="277" r:id="rId21"/>
    <p:sldId id="278" r:id="rId22"/>
    <p:sldId id="342" r:id="rId23"/>
    <p:sldId id="343"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2" r:id="rId55"/>
    <p:sldId id="313" r:id="rId56"/>
    <p:sldId id="314" r:id="rId57"/>
    <p:sldId id="315" r:id="rId58"/>
    <p:sldId id="316" r:id="rId59"/>
    <p:sldId id="328" r:id="rId60"/>
    <p:sldId id="329" r:id="rId61"/>
    <p:sldId id="330" r:id="rId62"/>
    <p:sldId id="331" r:id="rId63"/>
    <p:sldId id="332" r:id="rId64"/>
    <p:sldId id="333" r:id="rId65"/>
    <p:sldId id="334" r:id="rId66"/>
    <p:sldId id="335" r:id="rId67"/>
    <p:sldId id="341" r:id="rId68"/>
    <p:sldId id="337" r:id="rId69"/>
    <p:sldId id="338" r:id="rId70"/>
    <p:sldId id="339" r:id="rId71"/>
    <p:sldId id="340" r:id="rId72"/>
    <p:sldId id="344" r:id="rId7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0608" autoAdjust="0"/>
  </p:normalViewPr>
  <p:slideViewPr>
    <p:cSldViewPr>
      <p:cViewPr>
        <p:scale>
          <a:sx n="70" d="100"/>
          <a:sy n="70" d="100"/>
        </p:scale>
        <p:origin x="-45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902AA3C7-68EF-4338-B95F-9D49EA79895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a:ln/>
        </p:spPr>
      </p:sp>
      <p:sp>
        <p:nvSpPr>
          <p:cNvPr id="16386" name="備忘稿版面配置區 2"/>
          <p:cNvSpPr>
            <a:spLocks noGrp="1"/>
          </p:cNvSpPr>
          <p:nvPr>
            <p:ph type="body" idx="1"/>
          </p:nvPr>
        </p:nvSpPr>
        <p:spPr>
          <a:noFill/>
          <a:ln/>
        </p:spPr>
        <p:txBody>
          <a:bodyPr/>
          <a:lstStyle/>
          <a:p>
            <a:r>
              <a:rPr lang="zh-TW" altLang="en-US" smtClean="0">
                <a:latin typeface="Arial" charset="0"/>
                <a:ea typeface="新細明體" charset="-120"/>
              </a:rPr>
              <a:t>首先我們看一下今天的課程大綱，在電子郵件的危害這個部分，我們要討論的是攻擊的手法，也就是單純以電子郵件所進行的駭客攻擊行為；第二部分要討論的是關於電子郵件社交工程的演練方式以及各項的要求標準，在這個部分將會為各位詳細介紹社交工程演練的手法；最後跟各位討論關於社交工程的防範方法。</a:t>
            </a:r>
          </a:p>
        </p:txBody>
      </p:sp>
      <p:sp>
        <p:nvSpPr>
          <p:cNvPr id="16387" name="投影片編號版面配置區 3"/>
          <p:cNvSpPr>
            <a:spLocks noGrp="1"/>
          </p:cNvSpPr>
          <p:nvPr>
            <p:ph type="sldNum" sz="quarter" idx="5"/>
          </p:nvPr>
        </p:nvSpPr>
        <p:spPr>
          <a:noFill/>
        </p:spPr>
        <p:txBody>
          <a:bodyPr/>
          <a:lstStyle/>
          <a:p>
            <a:fld id="{8576F762-AFE2-4BC9-B89C-E48935451231}" type="slidenum">
              <a:rPr lang="zh-TW" altLang="en-US" smtClean="0">
                <a:latin typeface="Arial" charset="0"/>
                <a:ea typeface="新細明體" charset="-120"/>
              </a:rPr>
              <a:pPr/>
              <a:t>2</a:t>
            </a:fld>
            <a:endParaRPr lang="en-US" altLang="zh-TW" smtClean="0">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noTextEdit="1"/>
          </p:cNvSpPr>
          <p:nvPr>
            <p:ph type="sldImg"/>
          </p:nvPr>
        </p:nvSpPr>
        <p:spPr>
          <a:ln/>
        </p:spPr>
      </p:sp>
      <p:sp>
        <p:nvSpPr>
          <p:cNvPr id="18434" name="備忘稿版面配置區 2"/>
          <p:cNvSpPr>
            <a:spLocks noGrp="1"/>
          </p:cNvSpPr>
          <p:nvPr>
            <p:ph type="body" idx="1"/>
          </p:nvPr>
        </p:nvSpPr>
        <p:spPr>
          <a:noFill/>
          <a:ln/>
        </p:spPr>
        <p:txBody>
          <a:bodyPr/>
          <a:lstStyle/>
          <a:p>
            <a:endParaRPr lang="zh-TW" altLang="en-US" smtClean="0">
              <a:latin typeface="Arial" charset="0"/>
              <a:ea typeface="新細明體" charset="-120"/>
            </a:endParaRPr>
          </a:p>
        </p:txBody>
      </p:sp>
      <p:sp>
        <p:nvSpPr>
          <p:cNvPr id="18435" name="投影片編號版面配置區 3"/>
          <p:cNvSpPr>
            <a:spLocks noGrp="1"/>
          </p:cNvSpPr>
          <p:nvPr>
            <p:ph type="sldNum" sz="quarter" idx="5"/>
          </p:nvPr>
        </p:nvSpPr>
        <p:spPr>
          <a:noFill/>
        </p:spPr>
        <p:txBody>
          <a:bodyPr/>
          <a:lstStyle/>
          <a:p>
            <a:fld id="{11B1660D-C8A5-44A0-A12F-B7EB46361B57}" type="slidenum">
              <a:rPr lang="zh-TW" altLang="en-US" smtClean="0">
                <a:latin typeface="Arial" charset="0"/>
                <a:ea typeface="新細明體" charset="-120"/>
              </a:rPr>
              <a:pPr/>
              <a:t>3</a:t>
            </a:fld>
            <a:endParaRPr lang="en-US" altLang="zh-TW" smtClean="0">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a:ln/>
        </p:spPr>
      </p:sp>
      <p:sp>
        <p:nvSpPr>
          <p:cNvPr id="40962" name="備忘稿版面配置區 2"/>
          <p:cNvSpPr>
            <a:spLocks noGrp="1"/>
          </p:cNvSpPr>
          <p:nvPr>
            <p:ph type="body" idx="1"/>
          </p:nvPr>
        </p:nvSpPr>
        <p:spPr>
          <a:noFill/>
          <a:ln/>
        </p:spPr>
        <p:txBody>
          <a:bodyPr/>
          <a:lstStyle/>
          <a:p>
            <a:endParaRPr lang="zh-TW" altLang="en-US" smtClean="0">
              <a:latin typeface="Arial" charset="0"/>
              <a:ea typeface="新細明體" charset="-120"/>
            </a:endParaRPr>
          </a:p>
        </p:txBody>
      </p:sp>
      <p:sp>
        <p:nvSpPr>
          <p:cNvPr id="40963" name="投影片編號版面配置區 3"/>
          <p:cNvSpPr>
            <a:spLocks noGrp="1"/>
          </p:cNvSpPr>
          <p:nvPr>
            <p:ph type="sldNum" sz="quarter" idx="5"/>
          </p:nvPr>
        </p:nvSpPr>
        <p:spPr>
          <a:noFill/>
        </p:spPr>
        <p:txBody>
          <a:bodyPr/>
          <a:lstStyle/>
          <a:p>
            <a:fld id="{9680CB87-5E49-49F6-8BFA-C1966DF30F66}" type="slidenum">
              <a:rPr lang="zh-TW" altLang="en-US" smtClean="0">
                <a:latin typeface="Arial" charset="0"/>
                <a:ea typeface="新細明體" charset="-120"/>
              </a:rPr>
              <a:pPr/>
              <a:t>24</a:t>
            </a:fld>
            <a:endParaRPr lang="en-US" altLang="zh-TW"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AF633CD6-BB66-42BA-8E0A-5711BF5CBB54}" type="slidenum">
              <a:rPr lang="en-US" altLang="zh-TW" smtClean="0">
                <a:latin typeface="Arial" charset="0"/>
                <a:ea typeface="新細明體" charset="-120"/>
              </a:rPr>
              <a:pPr/>
              <a:t>60</a:t>
            </a:fld>
            <a:endParaRPr lang="en-US" altLang="zh-TW" smtClean="0">
              <a:latin typeface="Arial" charset="0"/>
              <a:ea typeface="新細明體" charset="-12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zh-TW" altLang="zh-TW" smtClean="0">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380E9413-3353-4D41-9940-564742C23B95}" type="slidenum">
              <a:rPr lang="en-US" altLang="zh-TW" smtClean="0">
                <a:latin typeface="Arial" charset="0"/>
                <a:ea typeface="新細明體" charset="-120"/>
              </a:rPr>
              <a:pPr/>
              <a:t>66</a:t>
            </a:fld>
            <a:endParaRPr lang="en-US" altLang="zh-TW" smtClean="0">
              <a:latin typeface="Arial" charset="0"/>
              <a:ea typeface="新細明體" charset="-12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zh-TW" altLang="zh-TW" smtClean="0">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20DDB9A0-EE4F-414E-BDFA-86B8FBC84DC4}"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F9D0837E-77E6-459B-892B-72FEDA1B0C9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15125" y="285750"/>
            <a:ext cx="2143125" cy="60721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85750" y="285750"/>
            <a:ext cx="6276975" cy="60721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E28235B4-5A94-4712-8153-9FCACB31DD5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FB1DD79E-EAAC-4F65-A122-1376A434247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3A99F78C-5E88-4D5E-B8A6-A59A72D63881}"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85750" y="1428750"/>
            <a:ext cx="42100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28750"/>
            <a:ext cx="421005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24"/>
          <p:cNvSpPr>
            <a:spLocks noGrp="1"/>
          </p:cNvSpPr>
          <p:nvPr>
            <p:ph type="dt" sz="half" idx="10"/>
          </p:nvPr>
        </p:nvSpPr>
        <p:spPr/>
        <p:txBody>
          <a:bodyPr/>
          <a:lstStyle>
            <a:lvl1pPr>
              <a:defRPr/>
            </a:lvl1pPr>
          </a:lstStyle>
          <a:p>
            <a:pPr>
              <a:defRPr/>
            </a:pPr>
            <a:endParaRPr lang="en-US" altLang="zh-TW"/>
          </a:p>
        </p:txBody>
      </p:sp>
      <p:sp>
        <p:nvSpPr>
          <p:cNvPr id="6" name="頁尾版面配置區 1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E11906FE-E32A-4113-9FF4-C316A78D054C}"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24"/>
          <p:cNvSpPr>
            <a:spLocks noGrp="1"/>
          </p:cNvSpPr>
          <p:nvPr>
            <p:ph type="dt" sz="half" idx="10"/>
          </p:nvPr>
        </p:nvSpPr>
        <p:spPr/>
        <p:txBody>
          <a:bodyPr/>
          <a:lstStyle>
            <a:lvl1pPr>
              <a:defRPr/>
            </a:lvl1pPr>
          </a:lstStyle>
          <a:p>
            <a:pPr>
              <a:defRPr/>
            </a:pPr>
            <a:endParaRPr lang="en-US" altLang="zh-TW"/>
          </a:p>
        </p:txBody>
      </p:sp>
      <p:sp>
        <p:nvSpPr>
          <p:cNvPr id="8" name="頁尾版面配置區 17"/>
          <p:cNvSpPr>
            <a:spLocks noGrp="1"/>
          </p:cNvSpPr>
          <p:nvPr>
            <p:ph type="ftr" sz="quarter" idx="11"/>
          </p:nvPr>
        </p:nvSpPr>
        <p:spPr/>
        <p:txBody>
          <a:bodyPr/>
          <a:lstStyle>
            <a:lvl1pPr>
              <a:defRPr/>
            </a:lvl1pPr>
          </a:lstStyle>
          <a:p>
            <a:pPr>
              <a:defRPr/>
            </a:pPr>
            <a:endParaRPr lang="en-US" altLang="zh-TW"/>
          </a:p>
        </p:txBody>
      </p:sp>
      <p:sp>
        <p:nvSpPr>
          <p:cNvPr id="9" name="投影片編號版面配置區 4"/>
          <p:cNvSpPr>
            <a:spLocks noGrp="1"/>
          </p:cNvSpPr>
          <p:nvPr>
            <p:ph type="sldNum" sz="quarter" idx="12"/>
          </p:nvPr>
        </p:nvSpPr>
        <p:spPr/>
        <p:txBody>
          <a:bodyPr/>
          <a:lstStyle>
            <a:lvl1pPr>
              <a:defRPr/>
            </a:lvl1pPr>
          </a:lstStyle>
          <a:p>
            <a:pPr>
              <a:defRPr/>
            </a:pPr>
            <a:fld id="{68F755CE-52DD-4F90-B9F7-917C6ED843EC}"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4"/>
          <p:cNvSpPr>
            <a:spLocks noGrp="1"/>
          </p:cNvSpPr>
          <p:nvPr>
            <p:ph type="dt" sz="half" idx="10"/>
          </p:nvPr>
        </p:nvSpPr>
        <p:spPr/>
        <p:txBody>
          <a:bodyPr/>
          <a:lstStyle>
            <a:lvl1pPr>
              <a:defRPr/>
            </a:lvl1pPr>
          </a:lstStyle>
          <a:p>
            <a:pPr>
              <a:defRPr/>
            </a:pPr>
            <a:endParaRPr lang="en-US" altLang="zh-TW"/>
          </a:p>
        </p:txBody>
      </p:sp>
      <p:sp>
        <p:nvSpPr>
          <p:cNvPr id="4" name="頁尾版面配置區 17"/>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9906AF80-2D07-424E-A9D9-813CC791D3C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4"/>
          <p:cNvSpPr>
            <a:spLocks noGrp="1"/>
          </p:cNvSpPr>
          <p:nvPr>
            <p:ph type="dt" sz="half" idx="10"/>
          </p:nvPr>
        </p:nvSpPr>
        <p:spPr/>
        <p:txBody>
          <a:bodyPr/>
          <a:lstStyle>
            <a:lvl1pPr>
              <a:defRPr/>
            </a:lvl1pPr>
          </a:lstStyle>
          <a:p>
            <a:pPr>
              <a:defRPr/>
            </a:pPr>
            <a:endParaRPr lang="en-US" altLang="zh-TW"/>
          </a:p>
        </p:txBody>
      </p:sp>
      <p:sp>
        <p:nvSpPr>
          <p:cNvPr id="3" name="頁尾版面配置區 17"/>
          <p:cNvSpPr>
            <a:spLocks noGrp="1"/>
          </p:cNvSpPr>
          <p:nvPr>
            <p:ph type="ftr" sz="quarter" idx="11"/>
          </p:nvPr>
        </p:nvSpPr>
        <p:spPr/>
        <p:txBody>
          <a:bodyPr/>
          <a:lstStyle>
            <a:lvl1pPr>
              <a:defRPr/>
            </a:lvl1pPr>
          </a:lstStyle>
          <a:p>
            <a:pPr>
              <a:defRPr/>
            </a:pPr>
            <a:endParaRPr lang="en-US" altLang="zh-TW"/>
          </a:p>
        </p:txBody>
      </p:sp>
      <p:sp>
        <p:nvSpPr>
          <p:cNvPr id="4" name="投影片編號版面配置區 4"/>
          <p:cNvSpPr>
            <a:spLocks noGrp="1"/>
          </p:cNvSpPr>
          <p:nvPr>
            <p:ph type="sldNum" sz="quarter" idx="12"/>
          </p:nvPr>
        </p:nvSpPr>
        <p:spPr/>
        <p:txBody>
          <a:bodyPr/>
          <a:lstStyle>
            <a:lvl1pPr>
              <a:defRPr/>
            </a:lvl1pPr>
          </a:lstStyle>
          <a:p>
            <a:pPr>
              <a:defRPr/>
            </a:pPr>
            <a:fld id="{F1DFA838-4EC6-4696-8AB6-83D600E74D59}"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24"/>
          <p:cNvSpPr>
            <a:spLocks noGrp="1"/>
          </p:cNvSpPr>
          <p:nvPr>
            <p:ph type="dt" sz="half" idx="10"/>
          </p:nvPr>
        </p:nvSpPr>
        <p:spPr/>
        <p:txBody>
          <a:bodyPr/>
          <a:lstStyle>
            <a:lvl1pPr>
              <a:defRPr/>
            </a:lvl1pPr>
          </a:lstStyle>
          <a:p>
            <a:pPr>
              <a:defRPr/>
            </a:pPr>
            <a:endParaRPr lang="en-US" altLang="zh-TW"/>
          </a:p>
        </p:txBody>
      </p:sp>
      <p:sp>
        <p:nvSpPr>
          <p:cNvPr id="6" name="頁尾版面配置區 1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17268FBB-33FF-4F30-9DE1-D4067267167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24"/>
          <p:cNvSpPr>
            <a:spLocks noGrp="1"/>
          </p:cNvSpPr>
          <p:nvPr>
            <p:ph type="dt" sz="half" idx="10"/>
          </p:nvPr>
        </p:nvSpPr>
        <p:spPr/>
        <p:txBody>
          <a:bodyPr/>
          <a:lstStyle>
            <a:lvl1pPr>
              <a:defRPr/>
            </a:lvl1pPr>
          </a:lstStyle>
          <a:p>
            <a:pPr>
              <a:defRPr/>
            </a:pPr>
            <a:endParaRPr lang="en-US" altLang="zh-TW"/>
          </a:p>
        </p:txBody>
      </p:sp>
      <p:sp>
        <p:nvSpPr>
          <p:cNvPr id="6" name="頁尾版面配置區 1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DBBCCAA5-9562-47DD-9B28-0EA950EB0EB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圓角矩形 6"/>
          <p:cNvSpPr/>
          <p:nvPr/>
        </p:nvSpPr>
        <p:spPr>
          <a:xfrm>
            <a:off x="142875" y="142875"/>
            <a:ext cx="8858250" cy="6500813"/>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sz="2400"/>
          </a:p>
        </p:txBody>
      </p:sp>
      <p:sp>
        <p:nvSpPr>
          <p:cNvPr id="25" name="日期版面配置區 24"/>
          <p:cNvSpPr>
            <a:spLocks noGrp="1"/>
          </p:cNvSpPr>
          <p:nvPr>
            <p:ph type="dt" sz="half" idx="2"/>
          </p:nvPr>
        </p:nvSpPr>
        <p:spPr>
          <a:xfrm>
            <a:off x="257175" y="6421438"/>
            <a:ext cx="2286000" cy="365125"/>
          </a:xfrm>
          <a:prstGeom prst="rect">
            <a:avLst/>
          </a:prstGeom>
        </p:spPr>
        <p:txBody>
          <a:bodyPr vert="horz" anchor="b"/>
          <a:lstStyle>
            <a:lvl1pPr algn="r" eaLnBrk="1" latinLnBrk="0" hangingPunct="1">
              <a:defRPr kumimoji="0" sz="1000">
                <a:solidFill>
                  <a:schemeClr val="bg2">
                    <a:shade val="50000"/>
                  </a:schemeClr>
                </a:solidFill>
                <a:latin typeface="Times New Roman" pitchFamily="18" charset="0"/>
                <a:ea typeface="新細明體" pitchFamily="18" charset="-120"/>
              </a:defRPr>
            </a:lvl1pPr>
            <a:extLst/>
          </a:lstStyle>
          <a:p>
            <a:pPr>
              <a:defRPr/>
            </a:pPr>
            <a:endParaRPr lang="en-US" altLang="zh-TW"/>
          </a:p>
        </p:txBody>
      </p:sp>
      <p:sp>
        <p:nvSpPr>
          <p:cNvPr id="9" name="圓角矩形 8"/>
          <p:cNvSpPr/>
          <p:nvPr/>
        </p:nvSpPr>
        <p:spPr>
          <a:xfrm>
            <a:off x="285750" y="285750"/>
            <a:ext cx="8572500" cy="1071563"/>
          </a:xfrm>
          <a:prstGeom prst="roundRect">
            <a:avLst>
              <a:gd name="adj" fmla="val 4578"/>
            </a:avLst>
          </a:prstGeom>
          <a:solidFill>
            <a:schemeClr val="bg2"/>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8" name="頁尾版面配置區 17"/>
          <p:cNvSpPr>
            <a:spLocks noGrp="1"/>
          </p:cNvSpPr>
          <p:nvPr>
            <p:ph type="ftr" sz="quarter" idx="3"/>
          </p:nvPr>
        </p:nvSpPr>
        <p:spPr>
          <a:xfrm>
            <a:off x="2543175" y="6421438"/>
            <a:ext cx="2286000" cy="365125"/>
          </a:xfrm>
          <a:prstGeom prst="rect">
            <a:avLst/>
          </a:prstGeom>
        </p:spPr>
        <p:txBody>
          <a:bodyPr vert="horz" anchor="b"/>
          <a:lstStyle>
            <a:lvl1pPr algn="l" eaLnBrk="1" latinLnBrk="0" hangingPunct="1">
              <a:defRPr kumimoji="0" sz="1000">
                <a:solidFill>
                  <a:schemeClr val="bg2">
                    <a:shade val="50000"/>
                  </a:schemeClr>
                </a:solidFill>
                <a:latin typeface="Times New Roman" pitchFamily="18" charset="0"/>
                <a:ea typeface="新細明體" pitchFamily="18" charset="-120"/>
              </a:defRPr>
            </a:lvl1pPr>
            <a:extLst/>
          </a:lstStyle>
          <a:p>
            <a:pPr>
              <a:defRPr/>
            </a:pPr>
            <a:endParaRPr lang="en-US" altLang="zh-TW"/>
          </a:p>
        </p:txBody>
      </p:sp>
      <p:sp>
        <p:nvSpPr>
          <p:cNvPr id="5" name="投影片編號版面配置區 4"/>
          <p:cNvSpPr>
            <a:spLocks noGrp="1"/>
          </p:cNvSpPr>
          <p:nvPr>
            <p:ph type="sldNum" sz="quarter" idx="4"/>
          </p:nvPr>
        </p:nvSpPr>
        <p:spPr>
          <a:xfrm>
            <a:off x="4829175" y="6421438"/>
            <a:ext cx="457200" cy="365125"/>
          </a:xfrm>
          <a:prstGeom prst="rect">
            <a:avLst/>
          </a:prstGeom>
        </p:spPr>
        <p:txBody>
          <a:bodyPr vert="horz" anchor="b"/>
          <a:lstStyle>
            <a:lvl1pPr algn="r" eaLnBrk="1" latinLnBrk="0" hangingPunct="1">
              <a:defRPr kumimoji="0" sz="1000">
                <a:solidFill>
                  <a:schemeClr val="bg2">
                    <a:shade val="50000"/>
                  </a:schemeClr>
                </a:solidFill>
                <a:latin typeface="Times New Roman" pitchFamily="18" charset="0"/>
                <a:ea typeface="新細明體" pitchFamily="18" charset="-120"/>
              </a:defRPr>
            </a:lvl1pPr>
            <a:extLst/>
          </a:lstStyle>
          <a:p>
            <a:pPr>
              <a:defRPr/>
            </a:pPr>
            <a:fld id="{B64099DB-4837-49BC-BF4A-A689D903147C}" type="slidenum">
              <a:rPr lang="en-US" altLang="zh-TW"/>
              <a:pPr>
                <a:defRPr/>
              </a:pPr>
              <a:t>‹#›</a:t>
            </a:fld>
            <a:endParaRPr lang="en-US" altLang="zh-TW"/>
          </a:p>
        </p:txBody>
      </p:sp>
      <p:sp>
        <p:nvSpPr>
          <p:cNvPr id="1031" name="標題版面配置區 12"/>
          <p:cNvSpPr>
            <a:spLocks noGrp="1"/>
          </p:cNvSpPr>
          <p:nvPr>
            <p:ph type="title"/>
          </p:nvPr>
        </p:nvSpPr>
        <p:spPr bwMode="auto">
          <a:xfrm>
            <a:off x="285750" y="285750"/>
            <a:ext cx="857250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32" name="文字版面配置區 3"/>
          <p:cNvSpPr>
            <a:spLocks noGrp="1"/>
          </p:cNvSpPr>
          <p:nvPr>
            <p:ph type="body" idx="1"/>
          </p:nvPr>
        </p:nvSpPr>
        <p:spPr bwMode="auto">
          <a:xfrm>
            <a:off x="285750" y="1428750"/>
            <a:ext cx="8572500" cy="4929188"/>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l" rtl="0" eaLnBrk="0" fontAlgn="base" hangingPunct="0">
        <a:spcBef>
          <a:spcPct val="0"/>
        </a:spcBef>
        <a:spcAft>
          <a:spcPct val="0"/>
        </a:spcAft>
        <a:defRPr kumimoji="1" sz="3600">
          <a:solidFill>
            <a:schemeClr val="accent2"/>
          </a:solidFill>
          <a:latin typeface="+mj-lt"/>
          <a:ea typeface="+mj-ea"/>
          <a:cs typeface="+mj-cs"/>
        </a:defRPr>
      </a:lvl1pPr>
      <a:lvl2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2pPr>
      <a:lvl3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3pPr>
      <a:lvl4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4pPr>
      <a:lvl5pPr algn="l" rtl="0" eaLnBrk="0" fontAlgn="base" hangingPunct="0">
        <a:spcBef>
          <a:spcPct val="0"/>
        </a:spcBef>
        <a:spcAft>
          <a:spcPct val="0"/>
        </a:spcAft>
        <a:defRPr kumimoji="1" sz="3600">
          <a:solidFill>
            <a:schemeClr val="accent2"/>
          </a:solidFill>
          <a:latin typeface="Verdana" pitchFamily="34" charset="0"/>
          <a:ea typeface="新細明體" pitchFamily="18" charset="-120"/>
        </a:defRPr>
      </a:lvl5pPr>
      <a:lvl6pPr marL="457200" algn="l" rtl="0" fontAlgn="base">
        <a:spcBef>
          <a:spcPct val="0"/>
        </a:spcBef>
        <a:spcAft>
          <a:spcPct val="0"/>
        </a:spcAft>
        <a:defRPr kumimoji="1" sz="3600">
          <a:solidFill>
            <a:schemeClr val="accent2"/>
          </a:solidFill>
          <a:latin typeface="Verdana" pitchFamily="34" charset="0"/>
          <a:ea typeface="新細明體" pitchFamily="18" charset="-120"/>
        </a:defRPr>
      </a:lvl6pPr>
      <a:lvl7pPr marL="914400" algn="l" rtl="0" fontAlgn="base">
        <a:spcBef>
          <a:spcPct val="0"/>
        </a:spcBef>
        <a:spcAft>
          <a:spcPct val="0"/>
        </a:spcAft>
        <a:defRPr kumimoji="1" sz="3600">
          <a:solidFill>
            <a:schemeClr val="accent2"/>
          </a:solidFill>
          <a:latin typeface="Verdana" pitchFamily="34" charset="0"/>
          <a:ea typeface="新細明體" pitchFamily="18" charset="-120"/>
        </a:defRPr>
      </a:lvl7pPr>
      <a:lvl8pPr marL="1371600" algn="l" rtl="0" fontAlgn="base">
        <a:spcBef>
          <a:spcPct val="0"/>
        </a:spcBef>
        <a:spcAft>
          <a:spcPct val="0"/>
        </a:spcAft>
        <a:defRPr kumimoji="1" sz="3600">
          <a:solidFill>
            <a:schemeClr val="accent2"/>
          </a:solidFill>
          <a:latin typeface="Verdana" pitchFamily="34" charset="0"/>
          <a:ea typeface="新細明體" pitchFamily="18" charset="-120"/>
        </a:defRPr>
      </a:lvl8pPr>
      <a:lvl9pPr marL="1828800" algn="l" rtl="0" fontAlgn="base">
        <a:spcBef>
          <a:spcPct val="0"/>
        </a:spcBef>
        <a:spcAft>
          <a:spcPct val="0"/>
        </a:spcAft>
        <a:defRPr kumimoji="1" sz="3600">
          <a:solidFill>
            <a:schemeClr val="accent2"/>
          </a:solidFill>
          <a:latin typeface="Verdana" pitchFamily="34" charset="0"/>
          <a:ea typeface="新細明體" pitchFamily="18" charset="-120"/>
        </a:defRPr>
      </a:lvl9pPr>
    </p:titleStyle>
    <p:bodyStyle>
      <a:lvl1pPr marL="265113" indent="-265113" algn="l" rtl="0" eaLnBrk="0" fontAlgn="base" hangingPunct="0">
        <a:spcBef>
          <a:spcPts val="250"/>
        </a:spcBef>
        <a:spcAft>
          <a:spcPct val="0"/>
        </a:spcAft>
        <a:buClr>
          <a:schemeClr val="accent2"/>
        </a:buClr>
        <a:buSzPct val="80000"/>
        <a:buFont typeface="Wingdings 2" pitchFamily="18" charset="2"/>
        <a:buChar char=""/>
        <a:defRPr kumimoji="1" sz="28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kumimoji="1" sz="2400">
          <a:solidFill>
            <a:srgbClr val="7030A0"/>
          </a:solidFill>
          <a:latin typeface="+mn-lt"/>
          <a:ea typeface="+mn-ea"/>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kumimoji="1" sz="2200">
          <a:solidFill>
            <a:srgbClr val="0070C0"/>
          </a:solidFill>
          <a:latin typeface="+mn-lt"/>
          <a:ea typeface="+mn-ea"/>
        </a:defRPr>
      </a:lvl3pPr>
      <a:lvl4pPr marL="1023938" indent="-182563" algn="l" rtl="0" eaLnBrk="0" fontAlgn="base" hangingPunct="0">
        <a:spcBef>
          <a:spcPts val="225"/>
        </a:spcBef>
        <a:spcAft>
          <a:spcPct val="0"/>
        </a:spcAft>
        <a:buClr>
          <a:srgbClr val="ED3742"/>
        </a:buClr>
        <a:buSzPct val="112000"/>
        <a:buFont typeface="Verdana" pitchFamily="34" charset="0"/>
        <a:buChar char="◦"/>
        <a:defRPr kumimoji="1" sz="1900">
          <a:solidFill>
            <a:srgbClr val="3B6431"/>
          </a:solidFill>
          <a:latin typeface="+mn-lt"/>
          <a:ea typeface="+mn-ea"/>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5pPr>
      <a:lvl6pPr marL="17367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6pPr>
      <a:lvl7pPr marL="21939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7pPr>
      <a:lvl8pPr marL="26511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8pPr>
      <a:lvl9pPr marL="3108325" indent="-182563" algn="l" rtl="0" fontAlgn="base">
        <a:spcBef>
          <a:spcPts val="250"/>
        </a:spcBef>
        <a:spcAft>
          <a:spcPct val="0"/>
        </a:spcAft>
        <a:buClr>
          <a:srgbClr val="4A85BF"/>
        </a:buClr>
        <a:buSzPct val="100000"/>
        <a:buFont typeface="Wingdings 2" pitchFamily="18" charset="2"/>
        <a:buChar char=""/>
        <a:defRPr kumimoji="1">
          <a:solidFill>
            <a:srgbClr val="C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3.pn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40.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gif"/></Relationships>
</file>

<file path=ppt/slides/_rels/slide5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image" Target="../media/image55.gif"/><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siteadvisor.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trendmicro.com.tw/wtp/micro/index.asp" TargetMode="External"/><Relationship Id="rId4" Type="http://schemas.openxmlformats.org/officeDocument/2006/relationships/hyperlink" Target="http://www.trendmicro.com.tw/"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virustotal.com/zh-tw" TargetMode="Externa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9"/>
          <p:cNvSpPr/>
          <p:nvPr/>
        </p:nvSpPr>
        <p:spPr>
          <a:xfrm>
            <a:off x="285750" y="285750"/>
            <a:ext cx="8572500" cy="3714750"/>
          </a:xfrm>
          <a:prstGeom prst="roundRect">
            <a:avLst>
              <a:gd name="adj" fmla="val 4578"/>
            </a:avLst>
          </a:prstGeom>
          <a:gradFill flip="none" rotWithShape="1">
            <a:gsLst>
              <a:gs pos="57000">
                <a:schemeClr val="bg2"/>
              </a:gs>
              <a:gs pos="100000">
                <a:schemeClr val="bg2">
                  <a:shade val="67500"/>
                  <a:satMod val="115000"/>
                </a:schemeClr>
              </a:gs>
              <a:gs pos="100000">
                <a:schemeClr val="bg2">
                  <a:shade val="100000"/>
                  <a:satMod val="115000"/>
                </a:schemeClr>
              </a:gs>
            </a:gsLst>
            <a:path path="shape">
              <a:fillToRect l="50000" t="50000" r="50000" b="50000"/>
            </a:path>
            <a:tileRect/>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4338" name="標題 1"/>
          <p:cNvSpPr>
            <a:spLocks noGrp="1"/>
          </p:cNvSpPr>
          <p:nvPr>
            <p:ph type="ctrTitle" idx="4294967295"/>
          </p:nvPr>
        </p:nvSpPr>
        <p:spPr>
          <a:xfrm>
            <a:off x="428625" y="428625"/>
            <a:ext cx="8358188" cy="3429000"/>
          </a:xfrm>
        </p:spPr>
        <p:txBody>
          <a:bodyPr lIns="45720" rIns="45720"/>
          <a:lstStyle/>
          <a:p>
            <a:pPr algn="ctr" eaLnBrk="1" hangingPunct="1"/>
            <a:r>
              <a:rPr lang="zh-TW" altLang="en-US" sz="5400" b="1" smtClean="0"/>
              <a:t>電腦入侵手法</a:t>
            </a:r>
            <a:r>
              <a:rPr lang="en-US" altLang="zh-TW" sz="5400" b="1" smtClean="0"/>
              <a:t/>
            </a:r>
            <a:br>
              <a:rPr lang="en-US" altLang="zh-TW" sz="5400" b="1" smtClean="0"/>
            </a:br>
            <a:r>
              <a:rPr lang="zh-TW" altLang="en-US" sz="5400" b="1" smtClean="0"/>
              <a:t>社交工程篇</a:t>
            </a:r>
          </a:p>
        </p:txBody>
      </p:sp>
      <p:sp>
        <p:nvSpPr>
          <p:cNvPr id="14339" name="副標題 2"/>
          <p:cNvSpPr>
            <a:spLocks noGrp="1"/>
          </p:cNvSpPr>
          <p:nvPr>
            <p:ph type="subTitle" idx="4294967295"/>
          </p:nvPr>
        </p:nvSpPr>
        <p:spPr>
          <a:xfrm>
            <a:off x="714375" y="3929063"/>
            <a:ext cx="7772400" cy="2127250"/>
          </a:xfrm>
        </p:spPr>
        <p:txBody>
          <a:bodyPr tIns="0"/>
          <a:lstStyle/>
          <a:p>
            <a:pPr marL="36513" indent="0" algn="r" eaLnBrk="1" hangingPunct="1">
              <a:spcBef>
                <a:spcPct val="0"/>
              </a:spcBef>
              <a:buFont typeface="Wingdings 2" pitchFamily="18" charset="2"/>
              <a:buNone/>
            </a:pPr>
            <a:endParaRPr lang="en-US" altLang="zh-TW" sz="3200" smtClean="0">
              <a:solidFill>
                <a:srgbClr val="656565"/>
              </a:solidFill>
            </a:endParaRPr>
          </a:p>
          <a:p>
            <a:pPr marL="36513" indent="0" algn="r" eaLnBrk="1" hangingPunct="1">
              <a:spcBef>
                <a:spcPct val="0"/>
              </a:spcBef>
              <a:buFont typeface="Wingdings 2" pitchFamily="18" charset="2"/>
              <a:buNone/>
            </a:pPr>
            <a:endParaRPr lang="en-US" altLang="zh-TW" sz="3200" smtClean="0">
              <a:solidFill>
                <a:srgbClr val="656565"/>
              </a:solidFill>
            </a:endParaRPr>
          </a:p>
          <a:p>
            <a:pPr marL="36513" indent="0" algn="ctr" eaLnBrk="1" hangingPunct="1">
              <a:spcBef>
                <a:spcPct val="0"/>
              </a:spcBef>
              <a:buFont typeface="Wingdings 2" pitchFamily="18" charset="2"/>
              <a:buNone/>
            </a:pPr>
            <a:r>
              <a:rPr lang="zh-TW" altLang="en-US" sz="3200" smtClean="0">
                <a:solidFill>
                  <a:srgbClr val="656565"/>
                </a:solidFill>
              </a:rPr>
              <a:t>資安顧問  </a:t>
            </a:r>
            <a:r>
              <a:rPr lang="en-US" altLang="zh-TW" sz="3200" smtClean="0">
                <a:solidFill>
                  <a:srgbClr val="656565"/>
                </a:solidFill>
              </a:rPr>
              <a:t>K2</a:t>
            </a:r>
            <a:endParaRPr lang="zh-TW" altLang="en-US" sz="3200" smtClean="0">
              <a:solidFill>
                <a:srgbClr val="656565"/>
              </a:solidFill>
            </a:endParaRPr>
          </a:p>
        </p:txBody>
      </p:sp>
      <p:pic>
        <p:nvPicPr>
          <p:cNvPr id="6" name="內容版面配置區 8" descr="未命名 -1.gif"/>
          <p:cNvPicPr>
            <a:picLocks noChangeAspect="1"/>
          </p:cNvPicPr>
          <p:nvPr/>
        </p:nvPicPr>
        <p:blipFill>
          <a:blip r:embed="rId2" cstate="print"/>
          <a:srcRect/>
          <a:stretch>
            <a:fillRect/>
          </a:stretch>
        </p:blipFill>
        <p:spPr bwMode="auto">
          <a:xfrm rot="664141" flipH="1">
            <a:off x="7151404" y="3621592"/>
            <a:ext cx="1500198" cy="2457439"/>
          </a:xfrm>
          <a:prstGeom prst="round2DiagRect">
            <a:avLst>
              <a:gd name="adj1" fmla="val 39118"/>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3" name="內容版面配置區 2"/>
          <p:cNvSpPr>
            <a:spLocks noGrp="1"/>
          </p:cNvSpPr>
          <p:nvPr>
            <p:ph idx="1"/>
          </p:nvPr>
        </p:nvSpPr>
        <p:spPr/>
        <p:txBody>
          <a:bodyPr>
            <a:normAutofit fontScale="77500" lnSpcReduction="20000"/>
          </a:bodyPr>
          <a:lstStyle/>
          <a:p>
            <a:pPr>
              <a:defRPr/>
            </a:pPr>
            <a:r>
              <a:rPr lang="en-US" altLang="zh-TW" sz="4800" dirty="0" err="1" smtClean="0">
                <a:solidFill>
                  <a:srgbClr val="FF0000"/>
                </a:solidFill>
              </a:rPr>
              <a:t>SSLstrip</a:t>
            </a:r>
            <a:r>
              <a:rPr lang="zh-TW" altLang="en-US" dirty="0" smtClean="0"/>
              <a:t>的手法屬於透過使用者介面及通訊協定間的介面漏洞所進行的中間人攻擊（</a:t>
            </a:r>
            <a:r>
              <a:rPr lang="en-US" altLang="zh-TW" dirty="0" smtClean="0"/>
              <a:t>man-in-the-middle attack</a:t>
            </a:r>
            <a:r>
              <a:rPr lang="zh-TW" altLang="en-US" dirty="0" smtClean="0"/>
              <a:t>），它</a:t>
            </a:r>
            <a:r>
              <a:rPr lang="zh-TW" altLang="en-US" sz="4400" dirty="0" smtClean="0">
                <a:solidFill>
                  <a:srgbClr val="FF0000"/>
                </a:solidFill>
              </a:rPr>
              <a:t>並非攻陷了</a:t>
            </a:r>
            <a:r>
              <a:rPr lang="en-US" altLang="zh-TW" sz="4400" dirty="0" smtClean="0">
                <a:solidFill>
                  <a:srgbClr val="FF0000"/>
                </a:solidFill>
              </a:rPr>
              <a:t>SSL</a:t>
            </a:r>
            <a:r>
              <a:rPr lang="zh-TW" altLang="en-US" sz="4400" dirty="0" smtClean="0">
                <a:solidFill>
                  <a:srgbClr val="FF0000"/>
                </a:solidFill>
              </a:rPr>
              <a:t>安全協定</a:t>
            </a:r>
            <a:r>
              <a:rPr lang="zh-TW" altLang="en-US" dirty="0" smtClean="0"/>
              <a:t>或是認證憑證的漏洞。 </a:t>
            </a:r>
            <a:br>
              <a:rPr lang="zh-TW" altLang="en-US" dirty="0" smtClean="0"/>
            </a:br>
            <a:endParaRPr lang="en-US" altLang="zh-TW" dirty="0" smtClean="0"/>
          </a:p>
          <a:p>
            <a:pPr>
              <a:defRPr/>
            </a:pPr>
            <a:r>
              <a:rPr lang="zh-TW" altLang="en-US" dirty="0" smtClean="0"/>
              <a:t>舉例來說，當一個用戶點擊一個登錄頁面時，</a:t>
            </a:r>
            <a:r>
              <a:rPr lang="en-US" altLang="zh-TW" sz="3200" dirty="0" err="1" smtClean="0">
                <a:solidFill>
                  <a:srgbClr val="FF0000"/>
                </a:solidFill>
              </a:rPr>
              <a:t>SSLStrip</a:t>
            </a:r>
            <a:r>
              <a:rPr lang="en-US" altLang="zh-TW" sz="3200" dirty="0" smtClean="0">
                <a:solidFill>
                  <a:srgbClr val="FF0000"/>
                </a:solidFill>
              </a:rPr>
              <a:t> </a:t>
            </a:r>
            <a:r>
              <a:rPr lang="zh-TW" altLang="en-US" sz="3200" dirty="0" smtClean="0">
                <a:solidFill>
                  <a:srgbClr val="FF0000"/>
                </a:solidFill>
              </a:rPr>
              <a:t>會修改網站未加密的回應</a:t>
            </a:r>
            <a:r>
              <a:rPr lang="zh-TW" altLang="en-US" dirty="0" smtClean="0"/>
              <a:t>，使 「</a:t>
            </a:r>
            <a:r>
              <a:rPr lang="en-US" altLang="zh-TW" dirty="0" smtClean="0"/>
              <a:t>HTTPS </a:t>
            </a:r>
            <a:r>
              <a:rPr lang="zh-TW" altLang="en-US" dirty="0" smtClean="0"/>
              <a:t>變成</a:t>
            </a:r>
            <a:r>
              <a:rPr lang="en-US" altLang="zh-TW" dirty="0" smtClean="0"/>
              <a:t>HTTP</a:t>
            </a:r>
            <a:r>
              <a:rPr lang="zh-TW" altLang="en-US" dirty="0" smtClean="0"/>
              <a:t>」，甚至可以在瀏覽器位址欄中顯示</a:t>
            </a:r>
            <a:r>
              <a:rPr lang="en-US" altLang="zh-TW" dirty="0" smtClean="0"/>
              <a:t>HTTPS </a:t>
            </a:r>
            <a:r>
              <a:rPr lang="zh-TW" altLang="en-US" dirty="0" smtClean="0"/>
              <a:t>的安全鎖</a:t>
            </a:r>
            <a:r>
              <a:rPr lang="en-US" altLang="zh-TW" dirty="0" smtClean="0"/>
              <a:t>logo</a:t>
            </a:r>
            <a:r>
              <a:rPr lang="zh-TW" altLang="en-US" dirty="0" smtClean="0"/>
              <a:t>。 </a:t>
            </a:r>
            <a:br>
              <a:rPr lang="zh-TW" altLang="en-US" dirty="0" smtClean="0"/>
            </a:br>
            <a:r>
              <a:rPr lang="zh-TW" altLang="en-US" dirty="0" smtClean="0"/>
              <a:t/>
            </a:r>
            <a:br>
              <a:rPr lang="zh-TW" altLang="en-US" dirty="0" smtClean="0"/>
            </a:br>
            <a:endParaRPr lang="en-US" altLang="zh-TW" dirty="0" smtClean="0"/>
          </a:p>
          <a:p>
            <a:pPr>
              <a:defRPr/>
            </a:pPr>
            <a:r>
              <a:rPr lang="zh-TW" altLang="en-US" dirty="0" smtClean="0"/>
              <a:t>然而，客戶卻一直以為聯結是受加密保護的。</a:t>
            </a:r>
            <a:br>
              <a:rPr lang="zh-TW" altLang="en-US" dirty="0" smtClean="0"/>
            </a:br>
            <a:r>
              <a:rPr lang="zh-TW" altLang="en-US" dirty="0" smtClean="0"/>
              <a:t>現在許多大型入口網站都有這樣的漏洞，所以只要用此方法就可以輕易取得許多帳號和密碼的序對，再經過分析就可以得到這組序對是屬於哪個網站擁有 。甚至也可以輕易取得信用卡的資料。 </a:t>
            </a:r>
          </a:p>
          <a:p>
            <a:pPr>
              <a:buFont typeface="Wingdings 2" pitchFamily="18" charset="2"/>
              <a:buNone/>
              <a:defRPr/>
            </a:pPr>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26626" name="內容版面配置區 2"/>
          <p:cNvSpPr>
            <a:spLocks noGrp="1"/>
          </p:cNvSpPr>
          <p:nvPr>
            <p:ph idx="1"/>
          </p:nvPr>
        </p:nvSpPr>
        <p:spPr/>
        <p:txBody>
          <a:bodyPr/>
          <a:lstStyle/>
          <a:p>
            <a:r>
              <a:rPr lang="en-US" altLang="zh-TW" smtClean="0"/>
              <a:t># arpspoof -i eth0 -t 192.168.80.128 192.168.80.2</a:t>
            </a:r>
          </a:p>
          <a:p>
            <a:endParaRPr lang="en-US" altLang="zh-TW" smtClean="0"/>
          </a:p>
          <a:p>
            <a:r>
              <a:rPr lang="en-US" altLang="zh-TW" smtClean="0"/>
              <a:t>#sslstrip -a -k -f</a:t>
            </a:r>
          </a:p>
          <a:p>
            <a:endParaRPr lang="en-US" altLang="zh-TW" smtClean="0"/>
          </a:p>
          <a:p>
            <a:r>
              <a:rPr lang="en-US" altLang="zh-TW" smtClean="0"/>
              <a:t># ettercap -T -q -i eth0</a:t>
            </a:r>
          </a:p>
          <a:p>
            <a:endParaRPr lang="zh-TW"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27650" name="內容版面配置區 2"/>
          <p:cNvSpPr>
            <a:spLocks noGrp="1"/>
          </p:cNvSpPr>
          <p:nvPr>
            <p:ph idx="1"/>
          </p:nvPr>
        </p:nvSpPr>
        <p:spPr/>
        <p:txBody>
          <a:bodyPr/>
          <a:lstStyle/>
          <a:p>
            <a:pPr algn="ctr">
              <a:buClr>
                <a:srgbClr val="9F2936"/>
              </a:buClr>
              <a:buFont typeface="Wingdings 2" pitchFamily="18" charset="2"/>
              <a:buNone/>
            </a:pPr>
            <a:endParaRPr lang="en-US" altLang="zh-TW" sz="9600" smtClean="0">
              <a:solidFill>
                <a:srgbClr val="000000"/>
              </a:solidFill>
            </a:endParaRPr>
          </a:p>
          <a:p>
            <a:pPr algn="ctr">
              <a:buClr>
                <a:srgbClr val="9F2936"/>
              </a:buClr>
              <a:buFont typeface="Wingdings 2" pitchFamily="18" charset="2"/>
              <a:buNone/>
            </a:pPr>
            <a:r>
              <a:rPr lang="en-US" altLang="zh-TW" sz="9600" smtClean="0">
                <a:solidFill>
                  <a:srgbClr val="000000"/>
                </a:solidFill>
              </a:rPr>
              <a:t>Demo time</a:t>
            </a:r>
            <a:endParaRPr lang="zh-TW" altLang="en-US" sz="9600" smtClean="0">
              <a:solidFill>
                <a:srgbClr val="000000"/>
              </a:solidFill>
            </a:endParaRPr>
          </a:p>
          <a:p>
            <a:pPr>
              <a:buFont typeface="Wingdings 2" pitchFamily="18" charset="2"/>
              <a:buNone/>
            </a:pPr>
            <a:endParaRPr lang="zh-TW" alt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標題 2"/>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solidFill>
                <a:schemeClr val="tx1"/>
              </a:solidFill>
            </a:endParaRPr>
          </a:p>
        </p:txBody>
      </p:sp>
      <p:sp>
        <p:nvSpPr>
          <p:cNvPr id="28674" name="內容版面配置區 3"/>
          <p:cNvSpPr>
            <a:spLocks noGrp="1"/>
          </p:cNvSpPr>
          <p:nvPr>
            <p:ph idx="1"/>
          </p:nvPr>
        </p:nvSpPr>
        <p:spPr/>
        <p:txBody>
          <a:bodyPr/>
          <a:lstStyle/>
          <a:p>
            <a:r>
              <a:rPr lang="en-US" altLang="zh-TW" smtClean="0"/>
              <a:t>SMTP </a:t>
            </a:r>
            <a:r>
              <a:rPr lang="zh-TW" altLang="en-US" smtClean="0"/>
              <a:t>通信規範</a:t>
            </a:r>
            <a:r>
              <a:rPr lang="en-US" altLang="zh-TW" smtClean="0"/>
              <a:t>, </a:t>
            </a:r>
            <a:r>
              <a:rPr lang="zh-TW" altLang="en-US" i="1" u="sng" smtClean="0">
                <a:solidFill>
                  <a:srgbClr val="FF0000"/>
                </a:solidFill>
              </a:rPr>
              <a:t>沒有辦法限制驗證寄件人的身份</a:t>
            </a:r>
            <a:r>
              <a:rPr lang="en-US" altLang="zh-TW" smtClean="0"/>
              <a:t>. </a:t>
            </a:r>
            <a:r>
              <a:rPr lang="zh-TW" altLang="en-US" smtClean="0"/>
              <a:t>雖然可以用身份驗證機制確保信是由特定人員寄出</a:t>
            </a:r>
            <a:r>
              <a:rPr lang="en-US" altLang="zh-TW" smtClean="0"/>
              <a:t>(</a:t>
            </a:r>
            <a:r>
              <a:rPr lang="zh-TW" altLang="en-US" smtClean="0"/>
              <a:t>例如加上簽章</a:t>
            </a:r>
            <a:r>
              <a:rPr lang="en-US" altLang="zh-TW" smtClean="0"/>
              <a:t>), </a:t>
            </a:r>
            <a:r>
              <a:rPr lang="zh-TW" altLang="en-US" smtClean="0"/>
              <a:t>但沒辦法防止別人偽造你的 </a:t>
            </a:r>
            <a:r>
              <a:rPr lang="en-US" altLang="zh-TW" smtClean="0"/>
              <a:t>EMAIL </a:t>
            </a:r>
            <a:r>
              <a:rPr lang="zh-TW" altLang="en-US" smtClean="0"/>
              <a:t>寄出信件</a:t>
            </a:r>
            <a:r>
              <a:rPr lang="en-US" altLang="zh-TW" smtClean="0"/>
              <a:t>. </a:t>
            </a:r>
            <a:r>
              <a:rPr lang="zh-TW" altLang="en-US" smtClean="0"/>
              <a:t>頂多只能分辨出信是否為假的</a:t>
            </a:r>
            <a:r>
              <a:rPr lang="en-US" altLang="zh-TW" smtClean="0"/>
              <a:t>... </a:t>
            </a:r>
          </a:p>
          <a:p>
            <a:endParaRPr lang="en-US" altLang="zh-TW" smtClean="0"/>
          </a:p>
          <a:p>
            <a:r>
              <a:rPr lang="zh-TW" altLang="en-US" smtClean="0"/>
              <a:t>寄件人名稱可以是假的</a:t>
            </a:r>
            <a:endParaRPr lang="en-US" altLang="zh-TW" smtClean="0"/>
          </a:p>
          <a:p>
            <a:r>
              <a:rPr lang="zh-TW" altLang="en-US" smtClean="0"/>
              <a:t>超連結的狀態列可以是假的</a:t>
            </a:r>
            <a:endParaRPr lang="en-US" altLang="zh-TW" smtClean="0"/>
          </a:p>
          <a:p>
            <a:endParaRPr lang="en-US" altLang="zh-TW" smtClean="0"/>
          </a:p>
          <a:p>
            <a:r>
              <a:rPr lang="zh-TW" altLang="en-US" smtClean="0"/>
              <a:t>整封信件，都是假的</a:t>
            </a:r>
            <a:r>
              <a:rPr lang="en-US" altLang="zh-TW"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4500563" y="1000125"/>
            <a:ext cx="4071937"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i="1" u="sng" dirty="0">
                <a:solidFill>
                  <a:schemeClr val="bg1"/>
                </a:solidFill>
                <a:latin typeface="+mn-ea"/>
              </a:rPr>
              <a:t>偽造攻擊</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附件攻擊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p>
        </p:txBody>
      </p:sp>
      <p:sp>
        <p:nvSpPr>
          <p:cNvPr id="30722" name="內容版面配置區 2"/>
          <p:cNvSpPr>
            <a:spLocks noGrp="1"/>
          </p:cNvSpPr>
          <p:nvPr>
            <p:ph idx="1"/>
          </p:nvPr>
        </p:nvSpPr>
        <p:spPr/>
        <p:txBody>
          <a:bodyPr/>
          <a:lstStyle/>
          <a:p>
            <a:r>
              <a:rPr lang="zh-TW" altLang="en-US" smtClean="0"/>
              <a:t>使用郵件社交工程放置木馬</a:t>
            </a:r>
            <a:endParaRPr lang="en-US" altLang="zh-TW" smtClean="0"/>
          </a:p>
          <a:p>
            <a:r>
              <a:rPr lang="zh-TW" altLang="en-US" sz="7200" smtClean="0"/>
              <a:t>只有上馬了</a:t>
            </a:r>
            <a:r>
              <a:rPr lang="en-US" altLang="zh-TW" sz="7200" smtClean="0"/>
              <a:t>~~</a:t>
            </a:r>
            <a:r>
              <a:rPr lang="zh-TW" altLang="en-US" sz="7200" smtClean="0"/>
              <a:t>幾乎全都露囉</a:t>
            </a:r>
            <a:r>
              <a:rPr lang="en-US" altLang="zh-TW" sz="7200" smtClean="0"/>
              <a:t>^^</a:t>
            </a:r>
          </a:p>
          <a:p>
            <a:pPr>
              <a:buFont typeface="Wingdings 2" pitchFamily="18" charset="2"/>
              <a:buNone/>
            </a:pPr>
            <a:r>
              <a:rPr lang="en-US" altLang="zh-TW" sz="4800" smtClean="0"/>
              <a:t>(what is this ?)</a:t>
            </a:r>
          </a:p>
          <a:p>
            <a:pPr>
              <a:buFont typeface="Wingdings 2" pitchFamily="18" charset="2"/>
              <a:buNone/>
            </a:pPr>
            <a:r>
              <a:rPr lang="en-US" altLang="zh-TW" sz="4800" smtClean="0"/>
              <a:t>(</a:t>
            </a:r>
            <a:r>
              <a:rPr lang="zh-TW" altLang="en-US" sz="4800" smtClean="0"/>
              <a:t>義大利</a:t>
            </a:r>
            <a:r>
              <a:rPr lang="en-US" altLang="zh-TW" sz="4800" smtClean="0"/>
              <a:t>….</a:t>
            </a:r>
            <a:r>
              <a:rPr lang="zh-TW" altLang="en-US" sz="4800" smtClean="0"/>
              <a:t>維大力</a:t>
            </a:r>
            <a:r>
              <a:rPr lang="en-US" altLang="zh-TW" sz="4800" smtClean="0"/>
              <a:t>…&amp;f2i@1#)</a:t>
            </a:r>
          </a:p>
          <a:p>
            <a:endParaRPr lang="zh-TW" altLang="en-US" sz="7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附件攻擊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solidFill>
                <a:schemeClr val="tx1"/>
              </a:solidFill>
            </a:endParaRPr>
          </a:p>
        </p:txBody>
      </p:sp>
      <p:sp>
        <p:nvSpPr>
          <p:cNvPr id="3" name="內容版面配置區 2"/>
          <p:cNvSpPr>
            <a:spLocks noGrp="1"/>
          </p:cNvSpPr>
          <p:nvPr>
            <p:ph idx="1"/>
          </p:nvPr>
        </p:nvSpPr>
        <p:spPr/>
        <p:txBody>
          <a:bodyPr>
            <a:normAutofit fontScale="85000" lnSpcReduction="10000"/>
          </a:bodyPr>
          <a:lstStyle/>
          <a:p>
            <a:pPr>
              <a:spcBef>
                <a:spcPts val="600"/>
              </a:spcBef>
              <a:defRPr/>
            </a:pPr>
            <a:r>
              <a:rPr lang="zh-TW" altLang="en-US" dirty="0" smtClean="0"/>
              <a:t>病毒信附件的副檔名常見使用</a:t>
            </a:r>
            <a:r>
              <a:rPr lang="en-US" altLang="zh-TW" dirty="0" smtClean="0"/>
              <a:t>Zip</a:t>
            </a:r>
            <a:r>
              <a:rPr lang="zh-TW" altLang="en-US" dirty="0" smtClean="0"/>
              <a:t>或</a:t>
            </a:r>
            <a:r>
              <a:rPr lang="en-US" altLang="zh-TW" dirty="0" smtClean="0"/>
              <a:t>RAR</a:t>
            </a:r>
            <a:r>
              <a:rPr lang="zh-TW" altLang="en-US" dirty="0" smtClean="0"/>
              <a:t>壓縮檔格式來發送</a:t>
            </a:r>
          </a:p>
          <a:p>
            <a:pPr>
              <a:spcBef>
                <a:spcPts val="600"/>
              </a:spcBef>
              <a:defRPr/>
            </a:pPr>
            <a:r>
              <a:rPr lang="zh-TW" altLang="en-US" dirty="0" smtClean="0"/>
              <a:t>不管是收到認識或不認識的人寄來的信件，請使用加密處理</a:t>
            </a:r>
            <a:endParaRPr lang="en-US" altLang="zh-TW" dirty="0" smtClean="0"/>
          </a:p>
          <a:p>
            <a:pPr>
              <a:spcBef>
                <a:spcPts val="600"/>
              </a:spcBef>
              <a:defRPr/>
            </a:pPr>
            <a:r>
              <a:rPr lang="zh-TW" altLang="en-US" dirty="0" smtClean="0"/>
              <a:t>信件的內容大概都是</a:t>
            </a:r>
            <a:endParaRPr lang="en-US" altLang="zh-TW" dirty="0" smtClean="0"/>
          </a:p>
          <a:p>
            <a:pPr lvl="1">
              <a:spcBef>
                <a:spcPts val="600"/>
              </a:spcBef>
              <a:defRPr/>
            </a:pPr>
            <a:r>
              <a:rPr lang="zh-TW" altLang="en-US" dirty="0" smtClean="0"/>
              <a:t>他去哪裡玩有拍一些照片要分享給你看、他在網路上看到你被偷拍的照片，趕緊寄給你看是不是真的是你。</a:t>
            </a:r>
            <a:endParaRPr lang="en-US" altLang="zh-TW" dirty="0" smtClean="0"/>
          </a:p>
          <a:p>
            <a:pPr lvl="1">
              <a:spcBef>
                <a:spcPts val="600"/>
              </a:spcBef>
              <a:defRPr/>
            </a:pPr>
            <a:r>
              <a:rPr lang="zh-TW" altLang="en-US" dirty="0" smtClean="0"/>
              <a:t>朋友的小孩離家出走說要見網友，結果都沒有回家，隨信寄了小孩的照片請大家幫忙協尋</a:t>
            </a:r>
          </a:p>
          <a:p>
            <a:pPr>
              <a:spcBef>
                <a:spcPts val="600"/>
              </a:spcBef>
              <a:defRPr/>
            </a:pPr>
            <a:r>
              <a:rPr lang="zh-TW" altLang="en-US" dirty="0" smtClean="0"/>
              <a:t>就是要騙你去開檔來看</a:t>
            </a:r>
          </a:p>
          <a:p>
            <a:pPr>
              <a:spcBef>
                <a:spcPts val="600"/>
              </a:spcBef>
              <a:defRPr/>
            </a:pPr>
            <a:r>
              <a:rPr lang="zh-TW" altLang="en-US" dirty="0" smtClean="0"/>
              <a:t>檔案就是</a:t>
            </a:r>
            <a:r>
              <a:rPr lang="en-US" altLang="zh-TW" dirty="0" smtClean="0"/>
              <a:t>RAR</a:t>
            </a:r>
            <a:r>
              <a:rPr lang="zh-TW" altLang="en-US" dirty="0" smtClean="0"/>
              <a:t>檔，裡面放了一個</a:t>
            </a:r>
            <a:r>
              <a:rPr lang="en-US" altLang="zh-TW" dirty="0" err="1" smtClean="0"/>
              <a:t>cmd</a:t>
            </a:r>
            <a:r>
              <a:rPr lang="zh-TW" altLang="en-US" dirty="0" smtClean="0"/>
              <a:t>檔</a:t>
            </a:r>
          </a:p>
          <a:p>
            <a:pPr>
              <a:spcBef>
                <a:spcPts val="600"/>
              </a:spcBef>
              <a:defRPr/>
            </a:pPr>
            <a:r>
              <a:rPr lang="zh-TW" altLang="en-US" dirty="0" smtClean="0"/>
              <a:t>不要好奇去打開裡面的檔案，直接刪除信件信件就好</a:t>
            </a:r>
          </a:p>
          <a:p>
            <a:pPr>
              <a:spcBef>
                <a:spcPts val="600"/>
              </a:spcBef>
              <a:defRPr/>
            </a:pPr>
            <a:r>
              <a:rPr lang="zh-TW" altLang="en-US" dirty="0" smtClean="0"/>
              <a:t>一般常見會讓電腦中毒的副檔名包含：</a:t>
            </a:r>
          </a:p>
          <a:p>
            <a:pPr>
              <a:spcBef>
                <a:spcPts val="600"/>
              </a:spcBef>
              <a:defRPr/>
            </a:pPr>
            <a:r>
              <a:rPr lang="en-US" altLang="zh-TW" dirty="0" smtClean="0"/>
              <a:t>.bat</a:t>
            </a:r>
            <a:r>
              <a:rPr lang="zh-TW" altLang="en-US" dirty="0" smtClean="0"/>
              <a:t>、</a:t>
            </a:r>
            <a:r>
              <a:rPr lang="en-US" altLang="zh-TW" dirty="0" smtClean="0"/>
              <a:t>.exe</a:t>
            </a:r>
            <a:r>
              <a:rPr lang="zh-TW" altLang="en-US" dirty="0" smtClean="0"/>
              <a:t>、</a:t>
            </a:r>
            <a:r>
              <a:rPr lang="en-US" altLang="zh-TW" dirty="0" smtClean="0"/>
              <a:t>.com</a:t>
            </a:r>
            <a:r>
              <a:rPr lang="zh-TW" altLang="en-US" dirty="0" smtClean="0"/>
              <a:t>、</a:t>
            </a:r>
            <a:r>
              <a:rPr lang="en-US" altLang="zh-TW" dirty="0" smtClean="0"/>
              <a:t>.</a:t>
            </a:r>
            <a:r>
              <a:rPr lang="en-US" altLang="zh-TW" dirty="0" err="1" smtClean="0"/>
              <a:t>scr</a:t>
            </a:r>
            <a:r>
              <a:rPr lang="zh-TW" altLang="en-US" dirty="0" smtClean="0"/>
              <a:t>、</a:t>
            </a:r>
            <a:r>
              <a:rPr lang="en-US" altLang="zh-TW" dirty="0" smtClean="0"/>
              <a:t>.zip</a:t>
            </a:r>
            <a:r>
              <a:rPr lang="zh-TW" altLang="en-US" dirty="0" smtClean="0"/>
              <a:t>、</a:t>
            </a:r>
            <a:r>
              <a:rPr lang="en-US" altLang="zh-TW" dirty="0" smtClean="0"/>
              <a:t>.</a:t>
            </a:r>
            <a:r>
              <a:rPr lang="en-US" altLang="zh-TW" dirty="0" err="1" smtClean="0"/>
              <a:t>rar</a:t>
            </a:r>
            <a:endParaRPr lang="en-US" altLang="zh-TW"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偽造攻擊</a:t>
            </a:r>
            <a:r>
              <a:rPr lang="en-US" altLang="zh-TW" smtClean="0">
                <a:solidFill>
                  <a:schemeClr val="tx1"/>
                </a:solidFill>
              </a:rPr>
              <a:t>(</a:t>
            </a:r>
            <a:r>
              <a:rPr lang="zh-TW" altLang="en-US" smtClean="0">
                <a:solidFill>
                  <a:schemeClr val="tx1"/>
                </a:solidFill>
              </a:rPr>
              <a:t>重點要努力上馬</a:t>
            </a:r>
            <a:r>
              <a:rPr lang="en-US" altLang="zh-TW" smtClean="0">
                <a:solidFill>
                  <a:schemeClr val="tx1"/>
                </a:solidFill>
              </a:rPr>
              <a:t>)</a:t>
            </a:r>
            <a:endParaRPr lang="zh-TW" altLang="en-US" smtClean="0"/>
          </a:p>
        </p:txBody>
      </p:sp>
      <p:sp>
        <p:nvSpPr>
          <p:cNvPr id="32770" name="內容版面配置區 2"/>
          <p:cNvSpPr>
            <a:spLocks noGrp="1"/>
          </p:cNvSpPr>
          <p:nvPr>
            <p:ph idx="1"/>
          </p:nvPr>
        </p:nvSpPr>
        <p:spPr/>
        <p:txBody>
          <a:bodyPr/>
          <a:lstStyle/>
          <a:p>
            <a:pPr algn="ctr">
              <a:buFont typeface="Wingdings 2" pitchFamily="18" charset="2"/>
              <a:buNone/>
            </a:pPr>
            <a:endParaRPr lang="en-US" altLang="zh-TW" sz="9600" smtClean="0"/>
          </a:p>
          <a:p>
            <a:pPr algn="ctr">
              <a:buFont typeface="Wingdings 2" pitchFamily="18" charset="2"/>
              <a:buNone/>
            </a:pPr>
            <a:r>
              <a:rPr lang="en-US" altLang="zh-TW" sz="9600" smtClean="0"/>
              <a:t>Demo time</a:t>
            </a:r>
            <a:endParaRPr lang="zh-TW" altLang="en-US" sz="96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2"/>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郵件跟蹤</a:t>
            </a:r>
          </a:p>
        </p:txBody>
      </p:sp>
      <p:sp>
        <p:nvSpPr>
          <p:cNvPr id="33794" name="內容版面配置區 3"/>
          <p:cNvSpPr>
            <a:spLocks noGrp="1"/>
          </p:cNvSpPr>
          <p:nvPr>
            <p:ph idx="1"/>
          </p:nvPr>
        </p:nvSpPr>
        <p:spPr/>
        <p:txBody>
          <a:bodyPr/>
          <a:lstStyle/>
          <a:p>
            <a:r>
              <a:rPr lang="zh-TW" altLang="en-US" smtClean="0"/>
              <a:t>電子郵件加入一個圖檔，嵌在信件當中，當收件人打開郵件時，圖檔也同時被下載，這樣寄件人就可以從</a:t>
            </a:r>
            <a:r>
              <a:rPr lang="zh-TW" altLang="en-US" i="1" u="sng" smtClean="0">
                <a:solidFill>
                  <a:srgbClr val="FF0000"/>
                </a:solidFill>
              </a:rPr>
              <a:t>圖檔被下載而得知對方已收到郵件</a:t>
            </a:r>
            <a:r>
              <a:rPr lang="zh-TW" altLang="en-US" smtClean="0"/>
              <a:t>了。</a:t>
            </a:r>
            <a:endParaRPr lang="en-US" altLang="zh-TW" smtClean="0"/>
          </a:p>
          <a:p>
            <a:r>
              <a:rPr lang="zh-TW" altLang="en-US" smtClean="0"/>
              <a:t>加入一段超連結，收件人點選超連結看到網頁時，寄件人就可以從</a:t>
            </a:r>
            <a:r>
              <a:rPr lang="zh-TW" altLang="en-US" i="1" u="sng" smtClean="0">
                <a:solidFill>
                  <a:srgbClr val="FF0000"/>
                </a:solidFill>
              </a:rPr>
              <a:t>網頁被下載而得知對方已收到郵件</a:t>
            </a:r>
            <a:r>
              <a:rPr lang="zh-TW" altLang="en-US" smtClean="0"/>
              <a:t>了。</a:t>
            </a:r>
            <a:endParaRPr lang="en-US" altLang="zh-TW" smtClean="0"/>
          </a:p>
          <a:p>
            <a:r>
              <a:rPr lang="zh-TW" altLang="en-US" smtClean="0"/>
              <a:t>同樣的手法，也可以使用在</a:t>
            </a:r>
            <a:r>
              <a:rPr lang="en-US" altLang="zh-TW" smtClean="0"/>
              <a:t>Word</a:t>
            </a:r>
            <a:r>
              <a:rPr lang="zh-TW" altLang="en-US" smtClean="0"/>
              <a:t>或</a:t>
            </a:r>
            <a:r>
              <a:rPr lang="en-US" altLang="zh-TW" smtClean="0"/>
              <a:t>MSN</a:t>
            </a:r>
            <a:r>
              <a:rPr lang="zh-TW" altLang="en-US" smtClean="0"/>
              <a:t>軟體。</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郵件跟蹤</a:t>
            </a:r>
            <a:r>
              <a:rPr lang="en-US" altLang="zh-TW" smtClean="0">
                <a:solidFill>
                  <a:schemeClr val="tx1"/>
                </a:solidFill>
              </a:rPr>
              <a:t>(</a:t>
            </a:r>
            <a:r>
              <a:rPr lang="zh-TW" altLang="en-US" smtClean="0">
                <a:solidFill>
                  <a:schemeClr val="tx1"/>
                </a:solidFill>
              </a:rPr>
              <a:t>二</a:t>
            </a:r>
            <a:r>
              <a:rPr lang="en-US" altLang="zh-TW" smtClean="0">
                <a:solidFill>
                  <a:schemeClr val="tx1"/>
                </a:solidFill>
              </a:rPr>
              <a:t>)</a:t>
            </a:r>
            <a:endParaRPr lang="zh-TW" altLang="en-US" smtClean="0"/>
          </a:p>
        </p:txBody>
      </p:sp>
      <p:sp>
        <p:nvSpPr>
          <p:cNvPr id="34818" name="內容版面配置區 2"/>
          <p:cNvSpPr>
            <a:spLocks noGrp="1"/>
          </p:cNvSpPr>
          <p:nvPr>
            <p:ph idx="1"/>
          </p:nvPr>
        </p:nvSpPr>
        <p:spPr/>
        <p:txBody>
          <a:bodyPr/>
          <a:lstStyle/>
          <a:p>
            <a:r>
              <a:rPr lang="zh-TW" altLang="en-US" smtClean="0"/>
              <a:t>若自己懶的架</a:t>
            </a:r>
            <a:r>
              <a:rPr lang="en-US" altLang="zh-TW" smtClean="0"/>
              <a:t>Mail Server..</a:t>
            </a:r>
            <a:r>
              <a:rPr lang="zh-TW" altLang="en-US" smtClean="0"/>
              <a:t>網路是很好用的東西</a:t>
            </a:r>
            <a:endParaRPr lang="en-US" altLang="zh-TW" smtClean="0"/>
          </a:p>
          <a:p>
            <a:endParaRPr lang="en-US" altLang="zh-TW" smtClean="0"/>
          </a:p>
          <a:p>
            <a:pPr>
              <a:buFont typeface="Wingdings 2" pitchFamily="18" charset="2"/>
              <a:buNone/>
            </a:pPr>
            <a:r>
              <a:rPr lang="en-US" altLang="zh-TW" sz="4400" smtClean="0"/>
              <a:t>http://www.spypig.com</a:t>
            </a:r>
            <a:endParaRPr lang="zh-TW" altLang="en-US" sz="4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標題 2"/>
          <p:cNvSpPr>
            <a:spLocks noGrp="1"/>
          </p:cNvSpPr>
          <p:nvPr>
            <p:ph type="title"/>
          </p:nvPr>
        </p:nvSpPr>
        <p:spPr/>
        <p:txBody>
          <a:bodyPr/>
          <a:lstStyle/>
          <a:p>
            <a:r>
              <a:rPr lang="zh-TW" altLang="en-US" smtClean="0"/>
              <a:t>課程大綱</a:t>
            </a:r>
          </a:p>
        </p:txBody>
      </p:sp>
      <p:sp>
        <p:nvSpPr>
          <p:cNvPr id="15362" name="內容版面配置區 3"/>
          <p:cNvSpPr>
            <a:spLocks noGrp="1"/>
          </p:cNvSpPr>
          <p:nvPr>
            <p:ph idx="1"/>
          </p:nvPr>
        </p:nvSpPr>
        <p:spPr/>
        <p:txBody>
          <a:bodyPr/>
          <a:lstStyle/>
          <a:p>
            <a:r>
              <a:rPr lang="zh-TW" altLang="en-US" smtClean="0"/>
              <a:t>一、電子郵件的危害</a:t>
            </a:r>
          </a:p>
          <a:p>
            <a:pPr lvl="1"/>
            <a:r>
              <a:rPr lang="en-US" altLang="zh-TW" smtClean="0"/>
              <a:t>1. </a:t>
            </a:r>
            <a:r>
              <a:rPr lang="zh-TW" altLang="en-US" smtClean="0"/>
              <a:t>信件攻擊手法</a:t>
            </a:r>
          </a:p>
          <a:p>
            <a:pPr lvl="1"/>
            <a:r>
              <a:rPr lang="en-US" altLang="zh-TW" smtClean="0"/>
              <a:t>2. </a:t>
            </a:r>
            <a:r>
              <a:rPr lang="zh-TW" altLang="en-US" smtClean="0"/>
              <a:t>社交攻擊手法</a:t>
            </a:r>
          </a:p>
          <a:p>
            <a:r>
              <a:rPr lang="zh-TW" altLang="en-US" smtClean="0"/>
              <a:t>二、電子郵件社交工程演練</a:t>
            </a:r>
          </a:p>
          <a:p>
            <a:pPr lvl="1"/>
            <a:r>
              <a:rPr lang="en-US" altLang="zh-TW" smtClean="0"/>
              <a:t>1. E-mail</a:t>
            </a:r>
            <a:r>
              <a:rPr lang="zh-TW" altLang="en-US" smtClean="0"/>
              <a:t>社交工程演練方法及流程</a:t>
            </a:r>
          </a:p>
          <a:p>
            <a:pPr lvl="1"/>
            <a:r>
              <a:rPr lang="en-US" altLang="zh-TW" smtClean="0"/>
              <a:t>2. </a:t>
            </a:r>
            <a:r>
              <a:rPr lang="zh-TW" altLang="en-US" smtClean="0"/>
              <a:t>社交工程信件的類型</a:t>
            </a:r>
          </a:p>
          <a:p>
            <a:pPr lvl="1"/>
            <a:r>
              <a:rPr lang="en-US" altLang="zh-TW" smtClean="0"/>
              <a:t>3. </a:t>
            </a:r>
            <a:r>
              <a:rPr lang="zh-TW" altLang="en-US" smtClean="0"/>
              <a:t>電子郵件社交工程要求標準</a:t>
            </a:r>
          </a:p>
          <a:p>
            <a:r>
              <a:rPr lang="zh-TW" altLang="en-US" smtClean="0"/>
              <a:t>三、防範電子郵件社交工程的方法</a:t>
            </a:r>
          </a:p>
          <a:p>
            <a:pPr lvl="1"/>
            <a:r>
              <a:rPr lang="en-US" altLang="zh-TW" smtClean="0"/>
              <a:t>1. </a:t>
            </a:r>
            <a:r>
              <a:rPr lang="zh-TW" altLang="en-US" smtClean="0"/>
              <a:t>注意可疑電子郵件的特徵</a:t>
            </a:r>
          </a:p>
          <a:p>
            <a:pPr lvl="1"/>
            <a:r>
              <a:rPr lang="en-US" altLang="zh-TW" smtClean="0"/>
              <a:t>2. </a:t>
            </a:r>
            <a:r>
              <a:rPr lang="zh-TW" altLang="en-US" smtClean="0"/>
              <a:t>社交工程信件的防範措施</a:t>
            </a:r>
          </a:p>
          <a:p>
            <a:endParaRPr lang="zh-TW"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a:t>
            </a:r>
            <a:r>
              <a:rPr lang="zh-TW" altLang="en-US" smtClean="0">
                <a:solidFill>
                  <a:schemeClr val="tx1"/>
                </a:solidFill>
              </a:rPr>
              <a:t>郵件跟蹤</a:t>
            </a:r>
            <a:r>
              <a:rPr lang="en-US" altLang="zh-TW" smtClean="0">
                <a:solidFill>
                  <a:schemeClr val="tx1"/>
                </a:solidFill>
              </a:rPr>
              <a:t>(</a:t>
            </a:r>
            <a:r>
              <a:rPr lang="zh-TW" altLang="en-US" smtClean="0">
                <a:solidFill>
                  <a:schemeClr val="tx1"/>
                </a:solidFill>
              </a:rPr>
              <a:t>一、二</a:t>
            </a:r>
            <a:r>
              <a:rPr lang="en-US" altLang="zh-TW" smtClean="0">
                <a:solidFill>
                  <a:schemeClr val="tx1"/>
                </a:solidFill>
              </a:rPr>
              <a:t>)</a:t>
            </a:r>
            <a:endParaRPr lang="zh-TW" altLang="en-US" smtClean="0"/>
          </a:p>
        </p:txBody>
      </p:sp>
      <p:sp>
        <p:nvSpPr>
          <p:cNvPr id="35842" name="內容版面配置區 2"/>
          <p:cNvSpPr>
            <a:spLocks noGrp="1"/>
          </p:cNvSpPr>
          <p:nvPr>
            <p:ph idx="1"/>
          </p:nvPr>
        </p:nvSpPr>
        <p:spPr/>
        <p:txBody>
          <a:bodyPr/>
          <a:lstStyle/>
          <a:p>
            <a:pPr algn="ctr">
              <a:buFont typeface="Wingdings 2" pitchFamily="18" charset="2"/>
              <a:buNone/>
            </a:pPr>
            <a:endParaRPr lang="en-US" altLang="zh-TW" sz="9600" smtClean="0"/>
          </a:p>
          <a:p>
            <a:pPr algn="ctr">
              <a:buFont typeface="Wingdings 2" pitchFamily="18" charset="2"/>
              <a:buNone/>
            </a:pPr>
            <a:r>
              <a:rPr lang="en-US" altLang="zh-TW" sz="9600" smtClean="0"/>
              <a:t>Demo time</a:t>
            </a:r>
            <a:endParaRPr lang="zh-TW" altLang="en-US" sz="9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p:txBody>
          <a:bodyPr/>
          <a:lstStyle/>
          <a:p>
            <a:r>
              <a:rPr lang="zh-TW" altLang="en-US" smtClean="0"/>
              <a:t>二、電子郵件社交工程演練</a:t>
            </a:r>
          </a:p>
        </p:txBody>
      </p:sp>
      <p:sp>
        <p:nvSpPr>
          <p:cNvPr id="36866" name="內容版面配置區 2"/>
          <p:cNvSpPr>
            <a:spLocks noGrp="1"/>
          </p:cNvSpPr>
          <p:nvPr>
            <p:ph idx="1"/>
          </p:nvPr>
        </p:nvSpPr>
        <p:spPr/>
        <p:txBody>
          <a:bodyPr/>
          <a:lstStyle/>
          <a:p>
            <a:endParaRPr lang="en-US" altLang="zh-TW" smtClean="0"/>
          </a:p>
          <a:p>
            <a:r>
              <a:rPr lang="en-US" altLang="zh-TW" smtClean="0"/>
              <a:t>1. E-mail</a:t>
            </a:r>
            <a:r>
              <a:rPr lang="zh-TW" altLang="en-US" smtClean="0"/>
              <a:t>社交工程演練方法及流程</a:t>
            </a:r>
            <a:endParaRPr lang="en-US" altLang="zh-TW" smtClean="0"/>
          </a:p>
          <a:p>
            <a:endParaRPr lang="zh-TW" altLang="en-US" smtClean="0"/>
          </a:p>
          <a:p>
            <a:r>
              <a:rPr lang="en-US" altLang="zh-TW" smtClean="0"/>
              <a:t>2. </a:t>
            </a:r>
            <a:r>
              <a:rPr lang="zh-TW" altLang="en-US" smtClean="0"/>
              <a:t>社交工程信件的類型</a:t>
            </a:r>
            <a:endParaRPr lang="en-US" altLang="zh-TW" smtClean="0"/>
          </a:p>
          <a:p>
            <a:endParaRPr lang="zh-TW" altLang="en-US" smtClean="0"/>
          </a:p>
          <a:p>
            <a:r>
              <a:rPr lang="en-US" altLang="zh-TW" smtClean="0"/>
              <a:t>3. </a:t>
            </a:r>
            <a:r>
              <a:rPr lang="zh-TW" altLang="en-US" smtClean="0"/>
              <a:t>電子郵件社交工程要求標準</a:t>
            </a:r>
          </a:p>
          <a:p>
            <a:endParaRPr lang="zh-TW"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圓角矩形 18"/>
          <p:cNvSpPr/>
          <p:nvPr/>
        </p:nvSpPr>
        <p:spPr>
          <a:xfrm>
            <a:off x="214313" y="6286500"/>
            <a:ext cx="19288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紀錄伺服器</a:t>
            </a:r>
          </a:p>
        </p:txBody>
      </p:sp>
      <p:sp>
        <p:nvSpPr>
          <p:cNvPr id="18" name="圓角矩形 17"/>
          <p:cNvSpPr/>
          <p:nvPr/>
        </p:nvSpPr>
        <p:spPr>
          <a:xfrm>
            <a:off x="6786563" y="6286500"/>
            <a:ext cx="19288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使用者</a:t>
            </a:r>
          </a:p>
        </p:txBody>
      </p:sp>
      <p:sp>
        <p:nvSpPr>
          <p:cNvPr id="17" name="圓角矩形 16"/>
          <p:cNvSpPr/>
          <p:nvPr/>
        </p:nvSpPr>
        <p:spPr>
          <a:xfrm>
            <a:off x="6786563" y="3571875"/>
            <a:ext cx="1928812"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郵件伺服器</a:t>
            </a:r>
          </a:p>
        </p:txBody>
      </p:sp>
      <p:sp>
        <p:nvSpPr>
          <p:cNvPr id="16" name="圓角矩形 15"/>
          <p:cNvSpPr/>
          <p:nvPr/>
        </p:nvSpPr>
        <p:spPr>
          <a:xfrm>
            <a:off x="3286125" y="4286250"/>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網際網路</a:t>
            </a:r>
          </a:p>
        </p:txBody>
      </p:sp>
      <p:sp>
        <p:nvSpPr>
          <p:cNvPr id="15" name="圓角矩形 14"/>
          <p:cNvSpPr/>
          <p:nvPr/>
        </p:nvSpPr>
        <p:spPr>
          <a:xfrm>
            <a:off x="285750" y="3571875"/>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駭客</a:t>
            </a:r>
          </a:p>
        </p:txBody>
      </p:sp>
      <p:sp>
        <p:nvSpPr>
          <p:cNvPr id="37894" name="標題 1"/>
          <p:cNvSpPr>
            <a:spLocks noGrp="1"/>
          </p:cNvSpPr>
          <p:nvPr>
            <p:ph type="title"/>
          </p:nvPr>
        </p:nvSpPr>
        <p:spPr/>
        <p:txBody>
          <a:bodyPr/>
          <a:lstStyle/>
          <a:p>
            <a:r>
              <a:rPr lang="en-US" altLang="zh-TW" smtClean="0"/>
              <a:t>E-mail</a:t>
            </a:r>
            <a:r>
              <a:rPr lang="zh-TW" altLang="en-US" smtClean="0"/>
              <a:t>社交工程演練方法及流程</a:t>
            </a:r>
            <a:endParaRPr lang="zh-TW" altLang="en-US" smtClean="0">
              <a:latin typeface="標楷體" pitchFamily="65" charset="-120"/>
              <a:ea typeface="標楷體" pitchFamily="65" charset="-120"/>
            </a:endParaRPr>
          </a:p>
        </p:txBody>
      </p:sp>
      <p:pic>
        <p:nvPicPr>
          <p:cNvPr id="37895" name="圖片 8" descr="computer.png"/>
          <p:cNvPicPr>
            <a:picLocks noChangeAspect="1"/>
          </p:cNvPicPr>
          <p:nvPr/>
        </p:nvPicPr>
        <p:blipFill>
          <a:blip r:embed="rId2"/>
          <a:srcRect/>
          <a:stretch>
            <a:fillRect/>
          </a:stretch>
        </p:blipFill>
        <p:spPr bwMode="auto">
          <a:xfrm>
            <a:off x="357188" y="5000625"/>
            <a:ext cx="1571625" cy="1571625"/>
          </a:xfrm>
          <a:prstGeom prst="rect">
            <a:avLst/>
          </a:prstGeom>
          <a:noFill/>
          <a:ln w="9525">
            <a:noFill/>
            <a:miter lim="800000"/>
            <a:headEnd/>
            <a:tailEnd/>
          </a:ln>
        </p:spPr>
      </p:pic>
      <p:grpSp>
        <p:nvGrpSpPr>
          <p:cNvPr id="37896" name="群組 10"/>
          <p:cNvGrpSpPr>
            <a:grpSpLocks/>
          </p:cNvGrpSpPr>
          <p:nvPr/>
        </p:nvGrpSpPr>
        <p:grpSpPr bwMode="auto">
          <a:xfrm>
            <a:off x="2643188" y="2428875"/>
            <a:ext cx="3571875" cy="2214563"/>
            <a:chOff x="2428860" y="2285992"/>
            <a:chExt cx="4453090" cy="2857520"/>
          </a:xfrm>
        </p:grpSpPr>
        <p:pic>
          <p:nvPicPr>
            <p:cNvPr id="37904" name="Picture 13" descr="internet cloud smaller"/>
            <p:cNvPicPr>
              <a:picLocks noChangeAspect="1" noChangeArrowheads="1"/>
            </p:cNvPicPr>
            <p:nvPr/>
          </p:nvPicPr>
          <p:blipFill>
            <a:blip r:embed="rId3"/>
            <a:srcRect/>
            <a:stretch>
              <a:fillRect/>
            </a:stretch>
          </p:blipFill>
          <p:spPr bwMode="auto">
            <a:xfrm>
              <a:off x="2428860" y="2285992"/>
              <a:ext cx="4453090" cy="2857520"/>
            </a:xfrm>
            <a:prstGeom prst="rect">
              <a:avLst/>
            </a:prstGeom>
            <a:noFill/>
            <a:ln w="9525">
              <a:noFill/>
              <a:miter lim="800000"/>
              <a:headEnd/>
              <a:tailEnd/>
            </a:ln>
          </p:spPr>
        </p:pic>
        <p:pic>
          <p:nvPicPr>
            <p:cNvPr id="37905" name="圖片 9" descr="IE_05.png"/>
            <p:cNvPicPr>
              <a:picLocks noChangeAspect="1"/>
            </p:cNvPicPr>
            <p:nvPr/>
          </p:nvPicPr>
          <p:blipFill>
            <a:blip r:embed="rId4"/>
            <a:srcRect/>
            <a:stretch>
              <a:fillRect/>
            </a:stretch>
          </p:blipFill>
          <p:spPr bwMode="auto">
            <a:xfrm>
              <a:off x="4429124" y="2571744"/>
              <a:ext cx="1571636" cy="1571636"/>
            </a:xfrm>
            <a:prstGeom prst="rect">
              <a:avLst/>
            </a:prstGeom>
            <a:noFill/>
            <a:ln w="9525">
              <a:noFill/>
              <a:miter lim="800000"/>
              <a:headEnd/>
              <a:tailEnd/>
            </a:ln>
          </p:spPr>
        </p:pic>
      </p:grpSp>
      <p:grpSp>
        <p:nvGrpSpPr>
          <p:cNvPr id="37897" name="群組 11"/>
          <p:cNvGrpSpPr>
            <a:grpSpLocks/>
          </p:cNvGrpSpPr>
          <p:nvPr/>
        </p:nvGrpSpPr>
        <p:grpSpPr bwMode="auto">
          <a:xfrm>
            <a:off x="6643688" y="1785938"/>
            <a:ext cx="2143125" cy="2071687"/>
            <a:chOff x="3571868" y="4000504"/>
            <a:chExt cx="2428892" cy="2428892"/>
          </a:xfrm>
        </p:grpSpPr>
        <p:pic>
          <p:nvPicPr>
            <p:cNvPr id="37902" name="圖片 6" descr="computer.png"/>
            <p:cNvPicPr>
              <a:picLocks noChangeAspect="1"/>
            </p:cNvPicPr>
            <p:nvPr/>
          </p:nvPicPr>
          <p:blipFill>
            <a:blip r:embed="rId2"/>
            <a:srcRect/>
            <a:stretch>
              <a:fillRect/>
            </a:stretch>
          </p:blipFill>
          <p:spPr bwMode="auto">
            <a:xfrm>
              <a:off x="3571868" y="4000504"/>
              <a:ext cx="2428892" cy="2428892"/>
            </a:xfrm>
            <a:prstGeom prst="rect">
              <a:avLst/>
            </a:prstGeom>
            <a:noFill/>
            <a:ln w="9525">
              <a:noFill/>
              <a:miter lim="800000"/>
              <a:headEnd/>
              <a:tailEnd/>
            </a:ln>
          </p:spPr>
        </p:pic>
        <p:pic>
          <p:nvPicPr>
            <p:cNvPr id="37903" name="圖片 5" descr="oe.png"/>
            <p:cNvPicPr>
              <a:picLocks noChangeAspect="1"/>
            </p:cNvPicPr>
            <p:nvPr/>
          </p:nvPicPr>
          <p:blipFill>
            <a:blip r:embed="rId5"/>
            <a:srcRect/>
            <a:stretch>
              <a:fillRect/>
            </a:stretch>
          </p:blipFill>
          <p:spPr bwMode="auto">
            <a:xfrm>
              <a:off x="4143372" y="4643446"/>
              <a:ext cx="1219200" cy="1219200"/>
            </a:xfrm>
            <a:prstGeom prst="rect">
              <a:avLst/>
            </a:prstGeom>
            <a:noFill/>
            <a:ln w="9525">
              <a:noFill/>
              <a:miter lim="800000"/>
              <a:headEnd/>
              <a:tailEnd/>
            </a:ln>
          </p:spPr>
        </p:pic>
      </p:grpSp>
      <p:pic>
        <p:nvPicPr>
          <p:cNvPr id="4" name="圖片 3" descr="mail1.png"/>
          <p:cNvPicPr>
            <a:picLocks noChangeAspect="1"/>
          </p:cNvPicPr>
          <p:nvPr/>
        </p:nvPicPr>
        <p:blipFill>
          <a:blip r:embed="rId6"/>
          <a:srcRect/>
          <a:stretch>
            <a:fillRect/>
          </a:stretch>
        </p:blipFill>
        <p:spPr bwMode="auto">
          <a:xfrm>
            <a:off x="500063" y="2214563"/>
            <a:ext cx="1219200" cy="1219200"/>
          </a:xfrm>
          <a:prstGeom prst="rect">
            <a:avLst/>
          </a:prstGeom>
          <a:noFill/>
          <a:ln w="9525">
            <a:noFill/>
            <a:miter lim="800000"/>
            <a:headEnd/>
            <a:tailEnd/>
          </a:ln>
        </p:spPr>
      </p:pic>
      <p:pic>
        <p:nvPicPr>
          <p:cNvPr id="37899" name="圖片 4" descr="Bomb9.png"/>
          <p:cNvPicPr>
            <a:picLocks noChangeAspect="1"/>
          </p:cNvPicPr>
          <p:nvPr/>
        </p:nvPicPr>
        <p:blipFill>
          <a:blip r:embed="rId7"/>
          <a:srcRect/>
          <a:stretch>
            <a:fillRect/>
          </a:stretch>
        </p:blipFill>
        <p:spPr bwMode="auto">
          <a:xfrm>
            <a:off x="285750" y="2000250"/>
            <a:ext cx="1714500" cy="1714500"/>
          </a:xfrm>
          <a:prstGeom prst="rect">
            <a:avLst/>
          </a:prstGeom>
          <a:noFill/>
          <a:ln w="9525">
            <a:noFill/>
            <a:miter lim="800000"/>
            <a:headEnd/>
            <a:tailEnd/>
          </a:ln>
        </p:spPr>
      </p:pic>
      <p:pic>
        <p:nvPicPr>
          <p:cNvPr id="14" name="圖片 13" descr="mouse.png"/>
          <p:cNvPicPr>
            <a:picLocks noChangeAspect="1"/>
          </p:cNvPicPr>
          <p:nvPr/>
        </p:nvPicPr>
        <p:blipFill>
          <a:blip r:embed="rId8"/>
          <a:srcRect/>
          <a:stretch>
            <a:fillRect/>
          </a:stretch>
        </p:blipFill>
        <p:spPr bwMode="auto">
          <a:xfrm>
            <a:off x="7215188" y="4857750"/>
            <a:ext cx="1538287" cy="1538288"/>
          </a:xfrm>
          <a:prstGeom prst="rect">
            <a:avLst/>
          </a:prstGeom>
          <a:noFill/>
          <a:ln w="9525">
            <a:noFill/>
            <a:miter lim="800000"/>
            <a:headEnd/>
            <a:tailEnd/>
          </a:ln>
        </p:spPr>
      </p:pic>
      <p:pic>
        <p:nvPicPr>
          <p:cNvPr id="13" name="圖片 12" descr="Messenger_03.png"/>
          <p:cNvPicPr>
            <a:picLocks noChangeAspect="1"/>
          </p:cNvPicPr>
          <p:nvPr/>
        </p:nvPicPr>
        <p:blipFill>
          <a:blip r:embed="rId9"/>
          <a:stretch>
            <a:fillRect/>
          </a:stretch>
        </p:blipFill>
        <p:spPr>
          <a:xfrm>
            <a:off x="6643688" y="4286250"/>
            <a:ext cx="2071687" cy="2071688"/>
          </a:xfrm>
          <a:prstGeom prst="rect">
            <a:avLst/>
          </a:prstGeom>
          <a:effectLst>
            <a:outerShdw blurRad="50800" dist="50800" dir="5400000" sx="112000" sy="112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60097E-6 L 0.28421 0.23409 " pathEditMode="relative" rAng="0" ptsTypes="AA">
                                      <p:cBhvr>
                                        <p:cTn id="6" dur="2000" fill="hold"/>
                                        <p:tgtEl>
                                          <p:spTgt spid="4"/>
                                        </p:tgtEl>
                                        <p:attrNameLst>
                                          <p:attrName>ppt_x</p:attrName>
                                          <p:attrName>ppt_y</p:attrName>
                                        </p:attrNameLst>
                                      </p:cBhvr>
                                      <p:rCtr x="142" y="1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28421 0.23409 L 0.64636 0.0872 " pathEditMode="relative" rAng="0" ptsTypes="AA">
                                      <p:cBhvr>
                                        <p:cTn id="10" dur="2000" fill="hold"/>
                                        <p:tgtEl>
                                          <p:spTgt spid="4"/>
                                        </p:tgtEl>
                                        <p:attrNameLst>
                                          <p:attrName>ppt_x</p:attrName>
                                          <p:attrName>ppt_y</p:attrName>
                                        </p:attrNameLst>
                                      </p:cBhvr>
                                      <p:rCtr x="181" y="-7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64636 0.08721 L 0.66997 0.49734 " pathEditMode="relative" rAng="0" ptsTypes="AA">
                                      <p:cBhvr>
                                        <p:cTn id="14" dur="2000" fill="hold"/>
                                        <p:tgtEl>
                                          <p:spTgt spid="4"/>
                                        </p:tgtEl>
                                        <p:attrNameLst>
                                          <p:attrName>ppt_x</p:attrName>
                                          <p:attrName>ppt_y</p:attrName>
                                        </p:attrNameLst>
                                      </p:cBhvr>
                                      <p:rCtr x="12" y="205"/>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77778E-7 -1.06408E-6 L -0.71163 0.08906 " pathEditMode="relative" rAng="0" ptsTypes="AA">
                                      <p:cBhvr>
                                        <p:cTn id="18" dur="2000" fill="hold"/>
                                        <p:tgtEl>
                                          <p:spTgt spid="14"/>
                                        </p:tgtEl>
                                        <p:attrNameLst>
                                          <p:attrName>ppt_x</p:attrName>
                                          <p:attrName>ppt_y</p:attrName>
                                        </p:attrNameLst>
                                      </p:cBhvr>
                                      <p:rCtr x="-356"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p:txBody>
          <a:bodyPr/>
          <a:lstStyle/>
          <a:p>
            <a:r>
              <a:rPr lang="zh-TW" altLang="en-US" smtClean="0">
                <a:latin typeface="標楷體" pitchFamily="65" charset="-120"/>
                <a:ea typeface="標楷體" pitchFamily="65" charset="-120"/>
              </a:rPr>
              <a:t>使用者點閱信件及紀錄</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四週</a:t>
            </a:r>
            <a:r>
              <a:rPr lang="en-US" altLang="zh-TW" smtClean="0">
                <a:latin typeface="標楷體" pitchFamily="65" charset="-120"/>
                <a:ea typeface="標楷體" pitchFamily="65" charset="-120"/>
              </a:rPr>
              <a:t>)</a:t>
            </a:r>
            <a:endParaRPr lang="zh-TW" altLang="en-US" smtClean="0">
              <a:latin typeface="標楷體" pitchFamily="65" charset="-120"/>
              <a:ea typeface="標楷體" pitchFamily="65" charset="-120"/>
            </a:endParaRPr>
          </a:p>
        </p:txBody>
      </p:sp>
      <p:sp>
        <p:nvSpPr>
          <p:cNvPr id="38914" name="內容版面配置區 2"/>
          <p:cNvSpPr>
            <a:spLocks noGrp="1"/>
          </p:cNvSpPr>
          <p:nvPr>
            <p:ph idx="1"/>
          </p:nvPr>
        </p:nvSpPr>
        <p:spPr/>
        <p:txBody>
          <a:bodyPr/>
          <a:lstStyle/>
          <a:p>
            <a:r>
              <a:rPr lang="zh-TW" altLang="en-US" smtClean="0">
                <a:latin typeface="標楷體" pitchFamily="65" charset="-120"/>
                <a:ea typeface="標楷體" pitchFamily="65" charset="-120"/>
              </a:rPr>
              <a:t>使用者</a:t>
            </a:r>
            <a:r>
              <a:rPr lang="zh-TW" altLang="en-US" smtClean="0">
                <a:solidFill>
                  <a:srgbClr val="FF0000"/>
                </a:solidFill>
                <a:latin typeface="標楷體" pitchFamily="65" charset="-120"/>
                <a:ea typeface="標楷體" pitchFamily="65" charset="-120"/>
              </a:rPr>
              <a:t>開啟郵件</a:t>
            </a:r>
            <a:r>
              <a:rPr lang="zh-TW" altLang="en-US" smtClean="0">
                <a:latin typeface="標楷體" pitchFamily="65" charset="-120"/>
                <a:ea typeface="標楷體" pitchFamily="65" charset="-120"/>
              </a:rPr>
              <a:t>紀錄</a:t>
            </a:r>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使用者</a:t>
            </a:r>
            <a:r>
              <a:rPr lang="zh-TW" altLang="en-US" smtClean="0">
                <a:solidFill>
                  <a:srgbClr val="FF0000"/>
                </a:solidFill>
                <a:latin typeface="標楷體" pitchFamily="65" charset="-120"/>
                <a:ea typeface="標楷體" pitchFamily="65" charset="-120"/>
              </a:rPr>
              <a:t>點選連結或附件</a:t>
            </a:r>
            <a:r>
              <a:rPr lang="zh-TW" altLang="en-US" smtClean="0">
                <a:latin typeface="標楷體" pitchFamily="65" charset="-120"/>
                <a:ea typeface="標楷體" pitchFamily="65" charset="-120"/>
              </a:rPr>
              <a:t>紀錄</a:t>
            </a:r>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轉寄信件紀錄歸屬</a:t>
            </a:r>
            <a:r>
              <a:rPr lang="zh-TW" altLang="en-US" smtClean="0">
                <a:solidFill>
                  <a:srgbClr val="FF0000"/>
                </a:solidFill>
                <a:latin typeface="標楷體" pitchFamily="65" charset="-120"/>
                <a:ea typeface="標楷體" pitchFamily="65" charset="-120"/>
              </a:rPr>
              <a:t>轉寄者</a:t>
            </a:r>
            <a:endParaRPr lang="en-US" altLang="zh-TW" smtClean="0">
              <a:solidFill>
                <a:srgbClr val="FF0000"/>
              </a:solidFill>
              <a:latin typeface="標楷體" pitchFamily="65" charset="-120"/>
              <a:ea typeface="標楷體" pitchFamily="65" charset="-120"/>
            </a:endParaRPr>
          </a:p>
          <a:p>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以</a:t>
            </a:r>
            <a:r>
              <a:rPr lang="en-US" altLang="zh-TW" smtClean="0">
                <a:latin typeface="標楷體" pitchFamily="65" charset="-120"/>
                <a:ea typeface="標楷體" pitchFamily="65" charset="-120"/>
              </a:rPr>
              <a:t>Hinet</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Google</a:t>
            </a:r>
            <a:r>
              <a:rPr lang="zh-TW" altLang="en-US" smtClean="0">
                <a:latin typeface="標楷體" pitchFamily="65" charset="-120"/>
                <a:ea typeface="標楷體" pitchFamily="65" charset="-120"/>
              </a:rPr>
              <a:t>、</a:t>
            </a:r>
            <a:r>
              <a:rPr lang="en-US" altLang="zh-TW" smtClean="0">
                <a:latin typeface="標楷體" pitchFamily="65" charset="-120"/>
                <a:ea typeface="標楷體" pitchFamily="65" charset="-120"/>
              </a:rPr>
              <a:t>Yahoo</a:t>
            </a:r>
            <a:r>
              <a:rPr lang="zh-TW" altLang="en-US" smtClean="0">
                <a:latin typeface="標楷體" pitchFamily="65" charset="-120"/>
                <a:ea typeface="標楷體" pitchFamily="65" charset="-120"/>
              </a:rPr>
              <a:t>等</a:t>
            </a:r>
            <a:r>
              <a:rPr lang="zh-TW" altLang="en-US" smtClean="0">
                <a:solidFill>
                  <a:srgbClr val="FF0000"/>
                </a:solidFill>
                <a:latin typeface="標楷體" pitchFamily="65" charset="-120"/>
                <a:ea typeface="標楷體" pitchFamily="65" charset="-120"/>
              </a:rPr>
              <a:t>偽造</a:t>
            </a:r>
            <a:r>
              <a:rPr lang="zh-TW" altLang="en-US" smtClean="0">
                <a:latin typeface="標楷體" pitchFamily="65" charset="-120"/>
                <a:ea typeface="標楷體" pitchFamily="65" charset="-120"/>
              </a:rPr>
              <a:t>發出</a:t>
            </a:r>
            <a:endParaRPr lang="en-US" altLang="zh-TW" smtClean="0">
              <a:latin typeface="標楷體" pitchFamily="65" charset="-120"/>
              <a:ea typeface="標楷體" pitchFamily="65" charset="-120"/>
            </a:endParaRPr>
          </a:p>
          <a:p>
            <a:r>
              <a:rPr lang="zh-TW" altLang="en-US" smtClean="0">
                <a:latin typeface="標楷體" pitchFamily="65" charset="-120"/>
                <a:ea typeface="標楷體" pitchFamily="65" charset="-120"/>
              </a:rPr>
              <a:t>是否偽造</a:t>
            </a:r>
            <a:r>
              <a:rPr lang="zh-TW" altLang="en-US" smtClean="0">
                <a:solidFill>
                  <a:srgbClr val="FF0000"/>
                </a:solidFill>
                <a:latin typeface="標楷體" pitchFamily="65" charset="-120"/>
                <a:ea typeface="標楷體" pitchFamily="65" charset="-120"/>
              </a:rPr>
              <a:t>受測單位寄件者名稱</a:t>
            </a:r>
            <a:endParaRPr lang="en-US" altLang="zh-TW" smtClean="0">
              <a:solidFill>
                <a:srgbClr val="FF0000"/>
              </a:solidFill>
              <a:latin typeface="標楷體" pitchFamily="65" charset="-120"/>
              <a:ea typeface="標楷體" pitchFamily="65" charset="-120"/>
            </a:endParaRPr>
          </a:p>
          <a:p>
            <a:r>
              <a:rPr lang="zh-TW" altLang="en-US" smtClean="0">
                <a:latin typeface="標楷體" pitchFamily="65" charset="-120"/>
                <a:ea typeface="標楷體" pitchFamily="65" charset="-120"/>
              </a:rPr>
              <a:t>是否以</a:t>
            </a:r>
            <a:r>
              <a:rPr lang="zh-TW" altLang="en-US" smtClean="0">
                <a:solidFill>
                  <a:srgbClr val="FF0000"/>
                </a:solidFill>
                <a:latin typeface="標楷體" pitchFamily="65" charset="-120"/>
                <a:ea typeface="標楷體" pitchFamily="65" charset="-120"/>
              </a:rPr>
              <a:t>受測單位業務資訊</a:t>
            </a:r>
            <a:r>
              <a:rPr lang="zh-TW" altLang="en-US" smtClean="0">
                <a:latin typeface="標楷體" pitchFamily="65" charset="-120"/>
                <a:ea typeface="標楷體" pitchFamily="65" charset="-120"/>
              </a:rPr>
              <a:t>為信件標題</a:t>
            </a:r>
            <a:endParaRPr lang="en-US" altLang="zh-TW"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p:txBody>
          <a:bodyPr/>
          <a:lstStyle/>
          <a:p>
            <a:r>
              <a:rPr lang="zh-TW" altLang="en-US" smtClean="0"/>
              <a:t>電子郵件社交工程執行目的及依據</a:t>
            </a:r>
          </a:p>
        </p:txBody>
      </p:sp>
      <p:sp>
        <p:nvSpPr>
          <p:cNvPr id="39938" name="內容版面配置區 2"/>
          <p:cNvSpPr>
            <a:spLocks noGrp="1"/>
          </p:cNvSpPr>
          <p:nvPr>
            <p:ph idx="1"/>
          </p:nvPr>
        </p:nvSpPr>
        <p:spPr/>
        <p:txBody>
          <a:bodyPr/>
          <a:lstStyle/>
          <a:p>
            <a:r>
              <a:rPr lang="zh-TW" altLang="en-US" smtClean="0"/>
              <a:t>目的：為提升電子郵件使用者警覺性意識，避免使用者因瀏覽垃圾及惡意電子郵件進而影響網路安全及發生個人資訊洩漏事件</a:t>
            </a:r>
            <a:endParaRPr lang="en-US" altLang="zh-TW" smtClean="0"/>
          </a:p>
          <a:p>
            <a:r>
              <a:rPr lang="zh-TW" altLang="en-US" smtClean="0"/>
              <a:t>依據</a:t>
            </a:r>
            <a:r>
              <a:rPr lang="zh-TW" altLang="en-US" b="1" smtClean="0">
                <a:solidFill>
                  <a:srgbClr val="FF0000"/>
                </a:solidFill>
              </a:rPr>
              <a:t>行政院國家資通安全會報</a:t>
            </a:r>
            <a:r>
              <a:rPr lang="en-US" altLang="zh-TW" smtClean="0"/>
              <a:t>96</a:t>
            </a:r>
            <a:r>
              <a:rPr lang="zh-TW" altLang="en-US" smtClean="0"/>
              <a:t>年</a:t>
            </a:r>
            <a:r>
              <a:rPr lang="en-US" altLang="zh-TW" smtClean="0"/>
              <a:t>05</a:t>
            </a:r>
            <a:r>
              <a:rPr lang="zh-TW" altLang="en-US" smtClean="0"/>
              <a:t>月</a:t>
            </a:r>
            <a:r>
              <a:rPr lang="en-US" altLang="zh-TW" smtClean="0"/>
              <a:t>18</a:t>
            </a:r>
            <a:r>
              <a:rPr lang="zh-TW" altLang="en-US" smtClean="0"/>
              <a:t>日資安發字第</a:t>
            </a:r>
            <a:r>
              <a:rPr lang="en-US" altLang="zh-TW" smtClean="0"/>
              <a:t>0960100539</a:t>
            </a:r>
            <a:r>
              <a:rPr lang="zh-TW" altLang="en-US" smtClean="0"/>
              <a:t>號函</a:t>
            </a:r>
            <a:r>
              <a:rPr lang="en-US" altLang="zh-TW" smtClean="0"/>
              <a:t>96</a:t>
            </a:r>
            <a:r>
              <a:rPr lang="zh-TW" altLang="en-US" smtClean="0"/>
              <a:t>年政府機關</a:t>
            </a:r>
            <a:r>
              <a:rPr lang="en-US" altLang="zh-TW" smtClean="0"/>
              <a:t>(</a:t>
            </a:r>
            <a:r>
              <a:rPr lang="zh-TW" altLang="en-US" smtClean="0"/>
              <a:t>構</a:t>
            </a:r>
            <a:r>
              <a:rPr lang="en-US" altLang="zh-TW" smtClean="0"/>
              <a:t>)</a:t>
            </a:r>
            <a:r>
              <a:rPr lang="zh-TW" altLang="en-US" smtClean="0"/>
              <a:t>資安演練評審辦法規定：</a:t>
            </a:r>
          </a:p>
          <a:p>
            <a:r>
              <a:rPr lang="en-US" altLang="zh-TW" sz="2000" smtClean="0"/>
              <a:t>(</a:t>
            </a:r>
            <a:r>
              <a:rPr lang="zh-TW" altLang="en-US" sz="2000" smtClean="0"/>
              <a:t>一</a:t>
            </a:r>
            <a:r>
              <a:rPr lang="en-US" altLang="zh-TW" sz="2000" smtClean="0"/>
              <a:t>)</a:t>
            </a:r>
            <a:r>
              <a:rPr lang="zh-TW" altLang="en-US" sz="2000" smtClean="0"/>
              <a:t>中央</a:t>
            </a:r>
            <a:r>
              <a:rPr lang="en-US" altLang="zh-TW" sz="2000" smtClean="0"/>
              <a:t>A</a:t>
            </a:r>
            <a:r>
              <a:rPr lang="zh-TW" altLang="en-US" sz="2000" smtClean="0"/>
              <a:t>級機關</a:t>
            </a:r>
            <a:endParaRPr lang="en-US" altLang="zh-TW" sz="2000" smtClean="0"/>
          </a:p>
          <a:p>
            <a:r>
              <a:rPr lang="zh-TW" altLang="en-US" sz="2000" smtClean="0"/>
              <a:t>惡意郵件開啟率需為</a:t>
            </a:r>
            <a:r>
              <a:rPr lang="en-US" altLang="zh-TW" sz="2000" b="1" smtClean="0"/>
              <a:t>16%</a:t>
            </a:r>
            <a:r>
              <a:rPr lang="zh-TW" altLang="en-US" sz="2000" b="1" smtClean="0"/>
              <a:t>以下</a:t>
            </a:r>
            <a:r>
              <a:rPr lang="zh-TW" altLang="en-US" sz="2000" smtClean="0"/>
              <a:t>，超連結點閱率需為</a:t>
            </a:r>
            <a:r>
              <a:rPr lang="en-US" altLang="zh-TW" sz="2000" b="1" smtClean="0"/>
              <a:t>9%</a:t>
            </a:r>
            <a:r>
              <a:rPr lang="zh-TW" altLang="en-US" sz="2000" b="1" smtClean="0"/>
              <a:t>以下</a:t>
            </a:r>
            <a:r>
              <a:rPr lang="zh-TW" altLang="en-US" sz="2000" smtClean="0"/>
              <a:t>。</a:t>
            </a:r>
          </a:p>
          <a:p>
            <a:r>
              <a:rPr lang="en-US" altLang="zh-TW" sz="2000" smtClean="0"/>
              <a:t>(</a:t>
            </a:r>
            <a:r>
              <a:rPr lang="zh-TW" altLang="en-US" sz="2000" smtClean="0"/>
              <a:t>二</a:t>
            </a:r>
            <a:r>
              <a:rPr lang="en-US" altLang="zh-TW" sz="2000" smtClean="0"/>
              <a:t>)</a:t>
            </a:r>
            <a:r>
              <a:rPr lang="zh-TW" altLang="en-US" sz="2000" smtClean="0"/>
              <a:t>其餘主管機關</a:t>
            </a:r>
            <a:endParaRPr lang="en-US" altLang="zh-TW" sz="2000" smtClean="0"/>
          </a:p>
          <a:p>
            <a:r>
              <a:rPr lang="zh-TW" altLang="en-US" sz="2000" smtClean="0"/>
              <a:t>惡意郵件開啟率需為</a:t>
            </a:r>
            <a:r>
              <a:rPr lang="en-US" altLang="zh-TW" sz="2000" b="1" smtClean="0"/>
              <a:t>26%</a:t>
            </a:r>
            <a:r>
              <a:rPr lang="zh-TW" altLang="en-US" sz="2000" b="1" smtClean="0"/>
              <a:t>以下</a:t>
            </a:r>
            <a:r>
              <a:rPr lang="zh-TW" altLang="en-US" sz="2000" smtClean="0"/>
              <a:t>，超連結點閱率需</a:t>
            </a:r>
            <a:r>
              <a:rPr lang="zh-TW" altLang="en-US" smtClean="0"/>
              <a:t>為</a:t>
            </a:r>
            <a:r>
              <a:rPr lang="en-US" altLang="zh-TW" b="1" smtClean="0"/>
              <a:t>15%</a:t>
            </a:r>
            <a:r>
              <a:rPr lang="zh-TW" altLang="en-US" b="1" smtClean="0"/>
              <a:t>以下</a:t>
            </a:r>
            <a:r>
              <a:rPr lang="zh-TW" altLang="en-US" smtClean="0"/>
              <a:t>。</a:t>
            </a:r>
            <a:r>
              <a:rPr lang="en-US" smtClean="0"/>
              <a:t>  </a:t>
            </a:r>
            <a:endParaRPr lang="zh-TW" altLang="en-US" smtClean="0"/>
          </a:p>
        </p:txBody>
      </p:sp>
      <p:sp>
        <p:nvSpPr>
          <p:cNvPr id="4" name="圓角矩形 3"/>
          <p:cNvSpPr/>
          <p:nvPr/>
        </p:nvSpPr>
        <p:spPr>
          <a:xfrm>
            <a:off x="1071563" y="5857875"/>
            <a:ext cx="692943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人數百分比</a:t>
            </a:r>
            <a:r>
              <a:rPr lang="en-US" altLang="zh-TW" sz="2800" dirty="0"/>
              <a:t>/</a:t>
            </a:r>
            <a:r>
              <a:rPr lang="zh-TW" altLang="en-US" sz="2800" dirty="0"/>
              <a:t>信件數百分比</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p:txBody>
          <a:bodyPr/>
          <a:lstStyle/>
          <a:p>
            <a:r>
              <a:rPr lang="zh-TW" altLang="en-US" smtClean="0"/>
              <a:t>執行細項及結果</a:t>
            </a:r>
            <a:endParaRPr lang="zh-TW" altLang="en-US" smtClean="0">
              <a:solidFill>
                <a:srgbClr val="FF0000"/>
              </a:solidFill>
            </a:endParaRPr>
          </a:p>
        </p:txBody>
      </p:sp>
      <p:sp>
        <p:nvSpPr>
          <p:cNvPr id="41986" name="內容版面配置區 2"/>
          <p:cNvSpPr>
            <a:spLocks noGrp="1"/>
          </p:cNvSpPr>
          <p:nvPr>
            <p:ph idx="1"/>
          </p:nvPr>
        </p:nvSpPr>
        <p:spPr/>
        <p:txBody>
          <a:bodyPr/>
          <a:lstStyle/>
          <a:p>
            <a:r>
              <a:rPr lang="zh-TW" altLang="en-US" smtClean="0"/>
              <a:t>執行期間：</a:t>
            </a:r>
            <a:r>
              <a:rPr lang="en-US" altLang="zh-TW" smtClean="0"/>
              <a:t>9X</a:t>
            </a:r>
            <a:r>
              <a:rPr lang="zh-TW" altLang="en-US" smtClean="0"/>
              <a:t>年</a:t>
            </a:r>
            <a:r>
              <a:rPr lang="en-US" altLang="zh-TW" smtClean="0"/>
              <a:t>X</a:t>
            </a:r>
            <a:r>
              <a:rPr lang="zh-TW" altLang="en-US" smtClean="0"/>
              <a:t>月</a:t>
            </a:r>
            <a:r>
              <a:rPr lang="en-US" altLang="zh-TW" smtClean="0"/>
              <a:t>X</a:t>
            </a:r>
            <a:r>
              <a:rPr lang="zh-TW" altLang="en-US" smtClean="0"/>
              <a:t>日</a:t>
            </a:r>
            <a:r>
              <a:rPr lang="en-US" altLang="zh-TW" smtClean="0"/>
              <a:t>~ 9X</a:t>
            </a:r>
            <a:r>
              <a:rPr lang="zh-TW" altLang="en-US" smtClean="0"/>
              <a:t>年</a:t>
            </a:r>
            <a:r>
              <a:rPr lang="en-US" altLang="zh-TW" smtClean="0"/>
              <a:t>X</a:t>
            </a:r>
            <a:r>
              <a:rPr lang="zh-TW" altLang="en-US" smtClean="0"/>
              <a:t>月</a:t>
            </a:r>
            <a:r>
              <a:rPr lang="en-US" altLang="zh-TW" smtClean="0"/>
              <a:t>X</a:t>
            </a:r>
            <a:r>
              <a:rPr lang="zh-TW" altLang="en-US" smtClean="0"/>
              <a:t>日</a:t>
            </a:r>
            <a:endParaRPr lang="en-US" altLang="zh-TW" smtClean="0"/>
          </a:p>
          <a:p>
            <a:r>
              <a:rPr lang="zh-TW" altLang="en-US" smtClean="0"/>
              <a:t>發送測試信件</a:t>
            </a:r>
            <a:endParaRPr lang="en-US" altLang="zh-TW" smtClean="0"/>
          </a:p>
          <a:p>
            <a:pPr lvl="1"/>
            <a:r>
              <a:rPr lang="zh-TW" altLang="en-US" i="1" u="sng" smtClean="0">
                <a:solidFill>
                  <a:srgbClr val="FF0000"/>
                </a:solidFill>
              </a:rPr>
              <a:t>免費送巧連誌影音教材</a:t>
            </a:r>
            <a:r>
              <a:rPr lang="zh-TW" altLang="en-US" smtClean="0"/>
              <a:t>、</a:t>
            </a:r>
            <a:r>
              <a:rPr lang="zh-TW" altLang="en-US" i="1" u="sng" smtClean="0">
                <a:solidFill>
                  <a:srgbClr val="FF0000"/>
                </a:solidFill>
              </a:rPr>
              <a:t>民代可以蒐集個資嗎</a:t>
            </a:r>
            <a:r>
              <a:rPr lang="zh-TW" altLang="en-US" smtClean="0"/>
              <a:t>、</a:t>
            </a:r>
            <a:r>
              <a:rPr lang="zh-TW" altLang="en-US" i="1" u="sng" smtClean="0">
                <a:solidFill>
                  <a:srgbClr val="FF0000"/>
                </a:solidFill>
              </a:rPr>
              <a:t>茂德增資</a:t>
            </a:r>
            <a:r>
              <a:rPr lang="zh-TW" altLang="en-US" smtClean="0"/>
              <a:t>、</a:t>
            </a:r>
            <a:r>
              <a:rPr lang="zh-TW" altLang="en-US" i="1" u="sng" smtClean="0">
                <a:solidFill>
                  <a:srgbClr val="FF0000"/>
                </a:solidFill>
              </a:rPr>
              <a:t>殺</a:t>
            </a:r>
            <a:r>
              <a:rPr lang="en-US" altLang="zh-TW" i="1" u="sng" smtClean="0">
                <a:solidFill>
                  <a:srgbClr val="FF0000"/>
                </a:solidFill>
              </a:rPr>
              <a:t>OnLine</a:t>
            </a:r>
            <a:r>
              <a:rPr lang="zh-TW" altLang="en-US" i="1" u="sng" smtClean="0">
                <a:solidFill>
                  <a:srgbClr val="FF0000"/>
                </a:solidFill>
              </a:rPr>
              <a:t>線上遊戲桌布</a:t>
            </a:r>
            <a:r>
              <a:rPr lang="zh-TW" altLang="en-US" smtClean="0"/>
              <a:t>、</a:t>
            </a:r>
            <a:r>
              <a:rPr lang="zh-TW" altLang="en-US" i="1" u="sng" smtClean="0">
                <a:solidFill>
                  <a:srgbClr val="FF0000"/>
                </a:solidFill>
              </a:rPr>
              <a:t>豬哥亮準備復出</a:t>
            </a:r>
            <a:r>
              <a:rPr lang="zh-TW" altLang="en-US" smtClean="0"/>
              <a:t>、</a:t>
            </a:r>
            <a:r>
              <a:rPr lang="zh-TW" altLang="en-US" i="1" u="sng" smtClean="0">
                <a:solidFill>
                  <a:srgbClr val="FF0000"/>
                </a:solidFill>
              </a:rPr>
              <a:t>男人誌線上閱讀網</a:t>
            </a:r>
            <a:r>
              <a:rPr lang="zh-TW" altLang="en-US" smtClean="0"/>
              <a:t>、</a:t>
            </a:r>
            <a:r>
              <a:rPr lang="zh-TW" altLang="en-US" i="1" u="sng" smtClean="0">
                <a:solidFill>
                  <a:srgbClr val="FF0000"/>
                </a:solidFill>
              </a:rPr>
              <a:t>座位靠窗邊</a:t>
            </a:r>
            <a:r>
              <a:rPr lang="zh-TW" altLang="en-US" smtClean="0"/>
              <a:t>、</a:t>
            </a:r>
            <a:r>
              <a:rPr lang="en-US" altLang="zh-TW" i="1" u="sng" smtClean="0">
                <a:solidFill>
                  <a:srgbClr val="FF0000"/>
                </a:solidFill>
              </a:rPr>
              <a:t>2009</a:t>
            </a:r>
            <a:r>
              <a:rPr lang="zh-TW" altLang="en-US" i="1" u="sng" smtClean="0">
                <a:solidFill>
                  <a:srgbClr val="FF0000"/>
                </a:solidFill>
              </a:rPr>
              <a:t>台北國際花卉展開始囉</a:t>
            </a:r>
          </a:p>
          <a:p>
            <a:r>
              <a:rPr lang="zh-TW" altLang="en-US" smtClean="0"/>
              <a:t>會開啟社交工程信件之</a:t>
            </a:r>
          </a:p>
          <a:p>
            <a:r>
              <a:rPr lang="zh-TW" altLang="en-US" smtClean="0"/>
              <a:t>次數</a:t>
            </a:r>
            <a:r>
              <a:rPr lang="en-US" altLang="zh-TW" b="1" smtClean="0"/>
              <a:t>24</a:t>
            </a:r>
            <a:r>
              <a:rPr lang="zh-TW" altLang="en-US" smtClean="0"/>
              <a:t>次，佔該項發信量</a:t>
            </a:r>
            <a:r>
              <a:rPr lang="en-US" altLang="zh-TW" b="1" smtClean="0"/>
              <a:t>1272</a:t>
            </a:r>
            <a:r>
              <a:rPr lang="zh-TW" altLang="en-US" smtClean="0"/>
              <a:t>封信中的</a:t>
            </a:r>
            <a:r>
              <a:rPr lang="en-US" altLang="zh-TW" b="1" smtClean="0"/>
              <a:t>1.9%</a:t>
            </a:r>
            <a:endParaRPr lang="zh-TW" altLang="en-US" smtClean="0"/>
          </a:p>
          <a:p>
            <a:r>
              <a:rPr lang="zh-TW" altLang="en-US" smtClean="0"/>
              <a:t>會點選社交工程信件中超連結之</a:t>
            </a:r>
          </a:p>
          <a:p>
            <a:r>
              <a:rPr lang="zh-TW" altLang="en-US" smtClean="0"/>
              <a:t>次數</a:t>
            </a:r>
            <a:r>
              <a:rPr lang="en-US" altLang="zh-TW" b="1" smtClean="0"/>
              <a:t>6</a:t>
            </a:r>
            <a:r>
              <a:rPr lang="zh-TW" altLang="en-US" smtClean="0"/>
              <a:t>次，佔該項發信量</a:t>
            </a:r>
            <a:r>
              <a:rPr lang="en-US" altLang="zh-TW" b="1" smtClean="0"/>
              <a:t>1272</a:t>
            </a:r>
            <a:r>
              <a:rPr lang="zh-TW" altLang="en-US" smtClean="0"/>
              <a:t>封信中的</a:t>
            </a:r>
            <a:r>
              <a:rPr lang="en-US" altLang="zh-TW" b="1" smtClean="0"/>
              <a:t>0.5%</a:t>
            </a:r>
            <a:endParaRPr lang="zh-TW" altLang="en-US" b="1" smtClean="0"/>
          </a:p>
          <a:p>
            <a:endParaRPr lang="zh-TW" altLang="en-US" smtClean="0"/>
          </a:p>
        </p:txBody>
      </p:sp>
      <p:sp>
        <p:nvSpPr>
          <p:cNvPr id="4" name="圓角矩形 3"/>
          <p:cNvSpPr/>
          <p:nvPr/>
        </p:nvSpPr>
        <p:spPr>
          <a:xfrm>
            <a:off x="6572250" y="4500563"/>
            <a:ext cx="200025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t>標準</a:t>
            </a:r>
            <a:r>
              <a:rPr lang="en-US" altLang="zh-TW" sz="2000" dirty="0"/>
              <a:t>16%</a:t>
            </a:r>
            <a:endParaRPr lang="zh-TW" altLang="en-US" sz="2000" dirty="0"/>
          </a:p>
        </p:txBody>
      </p:sp>
      <p:sp>
        <p:nvSpPr>
          <p:cNvPr id="6" name="圓角矩形 5"/>
          <p:cNvSpPr/>
          <p:nvPr/>
        </p:nvSpPr>
        <p:spPr>
          <a:xfrm>
            <a:off x="6572250" y="5429250"/>
            <a:ext cx="200025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t>標準</a:t>
            </a:r>
            <a:r>
              <a:rPr lang="en-US" altLang="zh-TW" sz="2000" dirty="0"/>
              <a:t>9%</a:t>
            </a:r>
            <a:endParaRPr lang="zh-TW" altLang="en-US" sz="2000" dirty="0"/>
          </a:p>
        </p:txBody>
      </p:sp>
      <p:sp>
        <p:nvSpPr>
          <p:cNvPr id="7" name="圓角矩形 6"/>
          <p:cNvSpPr/>
          <p:nvPr/>
        </p:nvSpPr>
        <p:spPr>
          <a:xfrm>
            <a:off x="1143000" y="550068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標題 1"/>
          <p:cNvSpPr>
            <a:spLocks noGrp="1"/>
          </p:cNvSpPr>
          <p:nvPr>
            <p:ph type="title"/>
          </p:nvPr>
        </p:nvSpPr>
        <p:spPr/>
        <p:txBody>
          <a:bodyPr/>
          <a:lstStyle/>
          <a:p>
            <a:r>
              <a:rPr lang="zh-TW" altLang="en-US" smtClean="0"/>
              <a:t>信件範本</a:t>
            </a:r>
            <a:r>
              <a:rPr lang="zh-TW" altLang="zh-TW" smtClean="0"/>
              <a:t>-01-</a:t>
            </a:r>
            <a:r>
              <a:rPr lang="zh-TW" altLang="en-US" smtClean="0"/>
              <a:t>林志玲華航月曆桌布</a:t>
            </a:r>
          </a:p>
        </p:txBody>
      </p:sp>
      <p:sp>
        <p:nvSpPr>
          <p:cNvPr id="43010" name="內容版面配置區 2"/>
          <p:cNvSpPr>
            <a:spLocks noGrp="1"/>
          </p:cNvSpPr>
          <p:nvPr>
            <p:ph idx="1"/>
          </p:nvPr>
        </p:nvSpPr>
        <p:spPr>
          <a:xfrm>
            <a:off x="285750" y="2000250"/>
            <a:ext cx="4357688" cy="2357438"/>
          </a:xfrm>
        </p:spPr>
        <p:txBody>
          <a:bodyPr/>
          <a:lstStyle/>
          <a:p>
            <a:r>
              <a:rPr lang="zh-TW" altLang="en-US" sz="1800" smtClean="0"/>
              <a:t>包含</a:t>
            </a:r>
            <a:r>
              <a:rPr lang="zh-TW" altLang="en-US" sz="1800" i="1" u="sng" smtClean="0">
                <a:solidFill>
                  <a:srgbClr val="FF0000"/>
                </a:solidFill>
              </a:rPr>
              <a:t>明星或寫真圖片的電子郵件</a:t>
            </a:r>
            <a:r>
              <a:rPr lang="zh-TW" altLang="en-US" sz="1800" smtClean="0"/>
              <a:t>點閱率始終居高不下；本封電子郵件利用民眾對於明星相關訊息具有高度興趣的習慣下，發送明星相關活動新聞並於內容提及明星桌布取得不易以及本郵件具有</a:t>
            </a:r>
            <a:r>
              <a:rPr lang="zh-TW" altLang="en-US" sz="1800" i="1" u="sng" smtClean="0">
                <a:solidFill>
                  <a:srgbClr val="FF0000"/>
                </a:solidFill>
              </a:rPr>
              <a:t>高畫質寫真桌布</a:t>
            </a:r>
            <a:r>
              <a:rPr lang="zh-TW" altLang="en-US" sz="1800" smtClean="0"/>
              <a:t>，誘使使用者繼續點選電子郵件中的連結</a:t>
            </a:r>
          </a:p>
        </p:txBody>
      </p:sp>
      <p:pic>
        <p:nvPicPr>
          <p:cNvPr id="43011" name="圖片 2" descr="ad1.bmp"/>
          <p:cNvPicPr>
            <a:picLocks noChangeAspect="1" noChangeArrowheads="1"/>
          </p:cNvPicPr>
          <p:nvPr/>
        </p:nvPicPr>
        <p:blipFill>
          <a:blip r:embed="rId2"/>
          <a:srcRect/>
          <a:stretch>
            <a:fillRect/>
          </a:stretch>
        </p:blipFill>
        <p:spPr bwMode="auto">
          <a:xfrm>
            <a:off x="4572000" y="1428750"/>
            <a:ext cx="4133850" cy="3600450"/>
          </a:xfrm>
          <a:prstGeom prst="rect">
            <a:avLst/>
          </a:prstGeom>
          <a:noFill/>
          <a:ln w="9525">
            <a:noFill/>
            <a:miter lim="800000"/>
            <a:headEnd/>
            <a:tailEnd/>
          </a:ln>
        </p:spPr>
      </p:pic>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對於明星所代言之活動，</a:t>
            </a:r>
            <a:r>
              <a:rPr lang="zh-TW" altLang="en-US" i="1" u="sng" dirty="0">
                <a:solidFill>
                  <a:srgbClr val="FF0000"/>
                </a:solidFill>
                <a:latin typeface="Arial" pitchFamily="34" charset="0"/>
                <a:ea typeface="新細明體" pitchFamily="18" charset="-120"/>
              </a:rPr>
              <a:t>官方並不會以電子郵件方式宣傳且提供下載</a:t>
            </a:r>
            <a:r>
              <a:rPr lang="zh-TW" altLang="en-US" dirty="0">
                <a:latin typeface="Arial" pitchFamily="34" charset="0"/>
                <a:ea typeface="新細明體" pitchFamily="18" charset="-120"/>
              </a:rPr>
              <a:t>，而是應於</a:t>
            </a:r>
            <a:r>
              <a:rPr lang="zh-TW" altLang="en-US" i="1" u="sng" dirty="0">
                <a:solidFill>
                  <a:srgbClr val="FF0000"/>
                </a:solidFill>
                <a:latin typeface="Arial" pitchFamily="34" charset="0"/>
                <a:ea typeface="新細明體" pitchFamily="18" charset="-120"/>
              </a:rPr>
              <a:t>官方網站中以網頁方式呈現</a:t>
            </a:r>
            <a:r>
              <a:rPr lang="zh-TW" altLang="en-US" dirty="0">
                <a:latin typeface="Arial" pitchFamily="34" charset="0"/>
                <a:ea typeface="新細明體" pitchFamily="18" charset="-120"/>
              </a:rPr>
              <a:t>，因此只要收到此類信件大多為有心人士於網路上找尋大眾所感興趣之話題所製成的社交工程詐騙信件</a:t>
            </a:r>
            <a:endParaRPr kumimoji="0" lang="zh-TW" altLang="en-US" dirty="0">
              <a:latin typeface="+mn-lt"/>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p:txBody>
          <a:bodyPr/>
          <a:lstStyle/>
          <a:p>
            <a:r>
              <a:rPr lang="zh-TW" altLang="en-US" smtClean="0"/>
              <a:t>信件範本</a:t>
            </a:r>
            <a:r>
              <a:rPr lang="zh-TW" altLang="zh-TW" smtClean="0"/>
              <a:t>-02-</a:t>
            </a:r>
            <a:r>
              <a:rPr lang="zh-TW" altLang="en-US" smtClean="0"/>
              <a:t>馬英九露出馬腳</a:t>
            </a:r>
          </a:p>
        </p:txBody>
      </p:sp>
      <p:sp>
        <p:nvSpPr>
          <p:cNvPr id="44034" name="內容版面配置區 2"/>
          <p:cNvSpPr>
            <a:spLocks noGrp="1"/>
          </p:cNvSpPr>
          <p:nvPr>
            <p:ph idx="1"/>
          </p:nvPr>
        </p:nvSpPr>
        <p:spPr>
          <a:xfrm>
            <a:off x="285750" y="2000250"/>
            <a:ext cx="4357688" cy="2357438"/>
          </a:xfrm>
        </p:spPr>
        <p:txBody>
          <a:bodyPr/>
          <a:lstStyle/>
          <a:p>
            <a:r>
              <a:rPr lang="zh-TW" altLang="en-US" sz="1800" smtClean="0"/>
              <a:t>社交工程就是一種利用人性弱點的詐騙技術，藉由與人之間的互動而形成的犯罪行為；本封電子郵件為</a:t>
            </a:r>
            <a:r>
              <a:rPr lang="zh-TW" altLang="en-US" sz="1800" i="1" u="sng" smtClean="0">
                <a:solidFill>
                  <a:srgbClr val="FF0000"/>
                </a:solidFill>
              </a:rPr>
              <a:t>模擬駭客針對剛當選總統的馬英九為議題</a:t>
            </a:r>
            <a:r>
              <a:rPr lang="zh-TW" altLang="en-US" sz="1800" smtClean="0"/>
              <a:t>，以垃圾信件的大量發送手法發送測試信件於使用者</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對於名人的事蹟、名言等內容的電子郵件，</a:t>
            </a:r>
            <a:r>
              <a:rPr lang="zh-TW" altLang="en-US" i="1" u="sng" dirty="0">
                <a:solidFill>
                  <a:srgbClr val="FF0000"/>
                </a:solidFill>
                <a:latin typeface="Arial" pitchFamily="34" charset="0"/>
                <a:ea typeface="新細明體" pitchFamily="18" charset="-120"/>
              </a:rPr>
              <a:t>大多數人認為這是好文章因此轉寄給他人</a:t>
            </a:r>
            <a:r>
              <a:rPr lang="zh-TW" altLang="en-US" dirty="0">
                <a:latin typeface="Arial" pitchFamily="34" charset="0"/>
                <a:ea typeface="新細明體" pitchFamily="18" charset="-120"/>
              </a:rPr>
              <a:t>，孰不知這是垃圾郵件的常見手法，無形轉寄中已幫了惡意人士的大忙。</a:t>
            </a:r>
            <a:r>
              <a:rPr lang="zh-TW" altLang="en-US" i="1" u="sng" dirty="0">
                <a:solidFill>
                  <a:srgbClr val="FF0000"/>
                </a:solidFill>
                <a:latin typeface="Arial" pitchFamily="34" charset="0"/>
                <a:ea typeface="新細明體" pitchFamily="18" charset="-120"/>
              </a:rPr>
              <a:t>對於此種電子郵件應盡量做到不開啟、不轉寄</a:t>
            </a:r>
            <a:endParaRPr kumimoji="0" lang="zh-TW" altLang="en-US" i="1" u="sng" dirty="0">
              <a:solidFill>
                <a:srgbClr val="FF0000"/>
              </a:solidFill>
              <a:latin typeface="+mn-lt"/>
              <a:ea typeface="+mn-ea"/>
            </a:endParaRPr>
          </a:p>
        </p:txBody>
      </p:sp>
      <p:pic>
        <p:nvPicPr>
          <p:cNvPr id="44036" name="圖片 4" descr="ad2.bmp"/>
          <p:cNvPicPr>
            <a:picLocks noChangeAspect="1" noChangeArrowheads="1"/>
          </p:cNvPicPr>
          <p:nvPr/>
        </p:nvPicPr>
        <p:blipFill>
          <a:blip r:embed="rId2"/>
          <a:srcRect/>
          <a:stretch>
            <a:fillRect/>
          </a:stretch>
        </p:blipFill>
        <p:spPr bwMode="auto">
          <a:xfrm>
            <a:off x="4500563" y="1428750"/>
            <a:ext cx="42005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p:txBody>
          <a:bodyPr/>
          <a:lstStyle/>
          <a:p>
            <a:r>
              <a:rPr lang="zh-TW" altLang="en-US" smtClean="0"/>
              <a:t>信件範本</a:t>
            </a:r>
            <a:r>
              <a:rPr lang="zh-TW" altLang="zh-TW" smtClean="0"/>
              <a:t>-03-</a:t>
            </a:r>
            <a:r>
              <a:rPr lang="zh-TW" altLang="en-US" smtClean="0"/>
              <a:t>限制級精彩古代漫畫</a:t>
            </a:r>
          </a:p>
        </p:txBody>
      </p:sp>
      <p:sp>
        <p:nvSpPr>
          <p:cNvPr id="45058" name="內容版面配置區 2"/>
          <p:cNvSpPr>
            <a:spLocks noGrp="1"/>
          </p:cNvSpPr>
          <p:nvPr>
            <p:ph idx="1"/>
          </p:nvPr>
        </p:nvSpPr>
        <p:spPr>
          <a:xfrm>
            <a:off x="285750" y="2000250"/>
            <a:ext cx="4357688" cy="2357438"/>
          </a:xfrm>
        </p:spPr>
        <p:txBody>
          <a:bodyPr/>
          <a:lstStyle/>
          <a:p>
            <a:r>
              <a:rPr lang="zh-TW" altLang="en-US" sz="1800" i="1" u="sng" smtClean="0">
                <a:solidFill>
                  <a:srgbClr val="FF0000"/>
                </a:solidFill>
              </a:rPr>
              <a:t>情色類電子郵件由於點閱率高</a:t>
            </a:r>
            <a:r>
              <a:rPr lang="zh-TW" altLang="en-US" sz="1800" smtClean="0"/>
              <a:t>，在垃圾信件中一直佔有一定的比例，更是</a:t>
            </a:r>
            <a:r>
              <a:rPr lang="zh-TW" altLang="en-US" sz="1800" i="1" u="sng" smtClean="0">
                <a:solidFill>
                  <a:srgbClr val="FF0000"/>
                </a:solidFill>
              </a:rPr>
              <a:t>有心人士慣用的手法</a:t>
            </a:r>
            <a:r>
              <a:rPr lang="zh-TW" altLang="en-US" sz="1800" smtClean="0"/>
              <a:t>；本封電子郵件模擬駭客針對使用者寄發一封具有情色相關內容的電子郵件，引誘使用者閱讀電子郵件甚至點擊內文中的超連結</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對於情色類的電子郵件，應於</a:t>
            </a:r>
            <a:r>
              <a:rPr lang="zh-TW" altLang="en-US" i="1" u="sng" dirty="0">
                <a:solidFill>
                  <a:srgbClr val="FF0000"/>
                </a:solidFill>
                <a:latin typeface="Arial" pitchFamily="34" charset="0"/>
                <a:ea typeface="新細明體" pitchFamily="18" charset="-120"/>
              </a:rPr>
              <a:t>辦公室環境中明令禁止使用者開啟瀏覽及點閱</a:t>
            </a:r>
            <a:r>
              <a:rPr lang="zh-TW" altLang="en-US" dirty="0">
                <a:latin typeface="Arial" pitchFamily="34" charset="0"/>
                <a:ea typeface="新細明體" pitchFamily="18" charset="-120"/>
              </a:rPr>
              <a:t>，電子郵件主旨中包含</a:t>
            </a:r>
            <a:r>
              <a:rPr lang="zh-TW" altLang="en-US" i="1" u="sng" dirty="0">
                <a:solidFill>
                  <a:srgbClr val="FF0000"/>
                </a:solidFill>
                <a:latin typeface="Arial" pitchFamily="34" charset="0"/>
                <a:ea typeface="新細明體" pitchFamily="18" charset="-120"/>
              </a:rPr>
              <a:t>隱喻</a:t>
            </a:r>
            <a:r>
              <a:rPr lang="zh-TW" alt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影射</a:t>
            </a:r>
            <a:r>
              <a:rPr lang="zh-TW" alt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寫真</a:t>
            </a:r>
            <a:r>
              <a:rPr lang="zh-TW" altLang="en-US" dirty="0">
                <a:latin typeface="Arial" pitchFamily="34" charset="0"/>
                <a:ea typeface="新細明體" pitchFamily="18" charset="-120"/>
              </a:rPr>
              <a:t>等字眼皆為情色類的電子郵件類型</a:t>
            </a:r>
            <a:endParaRPr kumimoji="0" lang="zh-TW" altLang="en-US" dirty="0">
              <a:latin typeface="+mn-lt"/>
              <a:ea typeface="+mn-ea"/>
            </a:endParaRPr>
          </a:p>
        </p:txBody>
      </p:sp>
      <p:pic>
        <p:nvPicPr>
          <p:cNvPr id="45060" name="圖片 5" descr="ad3.bmp"/>
          <p:cNvPicPr>
            <a:picLocks noChangeAspect="1" noChangeArrowheads="1"/>
          </p:cNvPicPr>
          <p:nvPr/>
        </p:nvPicPr>
        <p:blipFill>
          <a:blip r:embed="rId2"/>
          <a:srcRect/>
          <a:stretch>
            <a:fillRect/>
          </a:stretch>
        </p:blipFill>
        <p:spPr bwMode="auto">
          <a:xfrm>
            <a:off x="4500563" y="1500188"/>
            <a:ext cx="41910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標題 1"/>
          <p:cNvSpPr>
            <a:spLocks noGrp="1"/>
          </p:cNvSpPr>
          <p:nvPr>
            <p:ph type="title"/>
          </p:nvPr>
        </p:nvSpPr>
        <p:spPr/>
        <p:txBody>
          <a:bodyPr/>
          <a:lstStyle/>
          <a:p>
            <a:r>
              <a:rPr lang="zh-TW" altLang="en-US" smtClean="0"/>
              <a:t>信件範本</a:t>
            </a:r>
            <a:r>
              <a:rPr lang="zh-TW" altLang="zh-TW" smtClean="0"/>
              <a:t>-04-</a:t>
            </a:r>
            <a:r>
              <a:rPr lang="zh-TW" altLang="en-US" smtClean="0"/>
              <a:t>麥當勞也悄悄漲價了</a:t>
            </a:r>
          </a:p>
        </p:txBody>
      </p:sp>
      <p:sp>
        <p:nvSpPr>
          <p:cNvPr id="46082" name="內容版面配置區 2"/>
          <p:cNvSpPr>
            <a:spLocks noGrp="1"/>
          </p:cNvSpPr>
          <p:nvPr>
            <p:ph idx="1"/>
          </p:nvPr>
        </p:nvSpPr>
        <p:spPr>
          <a:xfrm>
            <a:off x="285750" y="2000250"/>
            <a:ext cx="4357688" cy="2357438"/>
          </a:xfrm>
        </p:spPr>
        <p:txBody>
          <a:bodyPr/>
          <a:lstStyle/>
          <a:p>
            <a:r>
              <a:rPr lang="zh-TW" altLang="en-US" sz="1800" smtClean="0"/>
              <a:t>該封電子郵件為行政類電子郵件，利用</a:t>
            </a:r>
            <a:r>
              <a:rPr lang="zh-TW" altLang="en-US" sz="1800" i="1" u="sng" smtClean="0">
                <a:solidFill>
                  <a:srgbClr val="FF0000"/>
                </a:solidFill>
              </a:rPr>
              <a:t>陳舊的新聞事件</a:t>
            </a:r>
            <a:r>
              <a:rPr lang="zh-TW" altLang="en-US" sz="1800" smtClean="0"/>
              <a:t>並結合近期民眾關心的</a:t>
            </a:r>
            <a:r>
              <a:rPr lang="zh-TW" altLang="en-US" sz="1800" i="1" u="sng" smtClean="0">
                <a:solidFill>
                  <a:srgbClr val="FF0000"/>
                </a:solidFill>
              </a:rPr>
              <a:t>民生物資漲價議題</a:t>
            </a:r>
            <a:r>
              <a:rPr lang="zh-TW" altLang="en-US" sz="1800" smtClean="0"/>
              <a:t>，模擬駭客手法，大量發送電子郵件於使用者</a:t>
            </a:r>
          </a:p>
        </p:txBody>
      </p:sp>
      <p:sp>
        <p:nvSpPr>
          <p:cNvPr id="5" name="內容版面配置區 2"/>
          <p:cNvSpPr txBox="1">
            <a:spLocks/>
          </p:cNvSpPr>
          <p:nvPr/>
        </p:nvSpPr>
        <p:spPr>
          <a:xfrm>
            <a:off x="428625" y="5072063"/>
            <a:ext cx="8215313" cy="1214437"/>
          </a:xfrm>
          <a:prstGeom prst="rect">
            <a:avLst/>
          </a:prstGeom>
        </p:spPr>
        <p:txBody>
          <a:bodyPr lIns="182880" tIns="91440">
            <a:normAutofit lnSpcReduction="10000"/>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防範此種電子郵件的方式應該宣導使用者做到</a:t>
            </a:r>
            <a:r>
              <a:rPr lang="en-US" dirty="0">
                <a:latin typeface="Arial" pitchFamily="34" charset="0"/>
                <a:ea typeface="新細明體" pitchFamily="18" charset="-120"/>
              </a:rPr>
              <a:t>[</a:t>
            </a:r>
            <a:r>
              <a:rPr lang="zh-TW" altLang="en-US" dirty="0">
                <a:latin typeface="Arial" pitchFamily="34" charset="0"/>
                <a:ea typeface="新細明體" pitchFamily="18" charset="-120"/>
              </a:rPr>
              <a:t>不開啟</a:t>
            </a:r>
            <a:r>
              <a:rPr lang="en-US" dirty="0">
                <a:latin typeface="Arial" pitchFamily="34" charset="0"/>
                <a:ea typeface="新細明體" pitchFamily="18" charset="-120"/>
              </a:rPr>
              <a:t>]</a:t>
            </a:r>
            <a:r>
              <a:rPr lang="zh-TW" altLang="en-US" dirty="0">
                <a:latin typeface="Arial" pitchFamily="34" charset="0"/>
                <a:ea typeface="新細明體" pitchFamily="18" charset="-120"/>
              </a:rPr>
              <a:t>、</a:t>
            </a:r>
            <a:r>
              <a:rPr lang="en-US" dirty="0">
                <a:latin typeface="Arial" pitchFamily="34" charset="0"/>
                <a:ea typeface="新細明體" pitchFamily="18" charset="-120"/>
              </a:rPr>
              <a:t>[</a:t>
            </a:r>
            <a:r>
              <a:rPr lang="zh-TW" altLang="en-US" dirty="0">
                <a:latin typeface="Arial" pitchFamily="34" charset="0"/>
                <a:ea typeface="新細明體" pitchFamily="18" charset="-120"/>
              </a:rPr>
              <a:t>不轉寄</a:t>
            </a:r>
            <a:r>
              <a:rPr lang="en-US" dirty="0">
                <a:latin typeface="Arial" pitchFamily="34" charset="0"/>
                <a:ea typeface="新細明體" pitchFamily="18" charset="-120"/>
              </a:rPr>
              <a:t>]</a:t>
            </a:r>
            <a:r>
              <a:rPr lang="zh-TW" altLang="en-US" dirty="0">
                <a:latin typeface="Arial" pitchFamily="34" charset="0"/>
                <a:ea typeface="新細明體" pitchFamily="18" charset="-120"/>
              </a:rPr>
              <a:t>，由於</a:t>
            </a:r>
            <a:r>
              <a:rPr lang="zh-TW" altLang="en-US" i="1" u="sng" dirty="0">
                <a:solidFill>
                  <a:srgbClr val="FF0000"/>
                </a:solidFill>
                <a:latin typeface="Arial" pitchFamily="34" charset="0"/>
                <a:ea typeface="新細明體" pitchFamily="18" charset="-120"/>
              </a:rPr>
              <a:t>一般正常的公務內容的電子郵件皆為一般純文字文件</a:t>
            </a:r>
            <a:r>
              <a:rPr lang="zh-TW" altLang="en-US" dirty="0">
                <a:latin typeface="Arial" pitchFamily="34" charset="0"/>
                <a:ea typeface="新細明體" pitchFamily="18" charset="-120"/>
              </a:rPr>
              <a:t>，所以也可以在電子郵件軟體中設定</a:t>
            </a:r>
            <a:r>
              <a:rPr lang="en-US" dirty="0">
                <a:latin typeface="Arial" pitchFamily="34" charset="0"/>
                <a:ea typeface="新細明體" pitchFamily="18" charset="-120"/>
              </a:rPr>
              <a:t>(</a:t>
            </a:r>
            <a:r>
              <a:rPr lang="zh-TW" altLang="en-US" dirty="0">
                <a:latin typeface="Arial" pitchFamily="34" charset="0"/>
                <a:ea typeface="新細明體" pitchFamily="18" charset="-120"/>
              </a:rPr>
              <a:t>以</a:t>
            </a:r>
            <a:r>
              <a:rPr lang="en-US" dirty="0">
                <a:latin typeface="Arial" pitchFamily="34" charset="0"/>
                <a:ea typeface="新細明體" pitchFamily="18" charset="-120"/>
              </a:rPr>
              <a:t>outlook express </a:t>
            </a:r>
            <a:r>
              <a:rPr lang="zh-TW" altLang="en-US" dirty="0">
                <a:latin typeface="Arial" pitchFamily="34" charset="0"/>
                <a:ea typeface="新細明體" pitchFamily="18" charset="-120"/>
              </a:rPr>
              <a:t>為例</a:t>
            </a:r>
            <a:r>
              <a:rPr lang="en-US" dirty="0">
                <a:latin typeface="Arial" pitchFamily="34" charset="0"/>
                <a:ea typeface="新細明體" pitchFamily="18" charset="-120"/>
              </a:rPr>
              <a:t>)</a:t>
            </a:r>
            <a:r>
              <a:rPr lang="zh-TW" altLang="en-US" dirty="0">
                <a:latin typeface="Arial" pitchFamily="34" charset="0"/>
                <a:ea typeface="新細明體" pitchFamily="18" charset="-120"/>
              </a:rPr>
              <a:t>，</a:t>
            </a:r>
            <a:r>
              <a:rPr lang="en-US" dirty="0">
                <a:latin typeface="Arial" pitchFamily="34" charset="0"/>
                <a:ea typeface="新細明體" pitchFamily="18" charset="-120"/>
              </a:rPr>
              <a:t>[</a:t>
            </a:r>
            <a:r>
              <a:rPr lang="zh-TW" altLang="en-US" dirty="0">
                <a:latin typeface="Arial" pitchFamily="34" charset="0"/>
                <a:ea typeface="新細明體" pitchFamily="18" charset="-120"/>
              </a:rPr>
              <a:t>工具</a:t>
            </a:r>
            <a:r>
              <a:rPr lang="en-US" dirty="0">
                <a:latin typeface="Arial" pitchFamily="34" charset="0"/>
                <a:ea typeface="新細明體" pitchFamily="18" charset="-120"/>
              </a:rPr>
              <a:t>/</a:t>
            </a:r>
            <a:r>
              <a:rPr lang="zh-TW" altLang="en-US" dirty="0">
                <a:latin typeface="Arial" pitchFamily="34" charset="0"/>
                <a:ea typeface="新細明體" pitchFamily="18" charset="-120"/>
              </a:rPr>
              <a:t>選項</a:t>
            </a:r>
            <a:r>
              <a:rPr lang="en-US" dirty="0">
                <a:latin typeface="Arial" pitchFamily="34" charset="0"/>
                <a:ea typeface="新細明體" pitchFamily="18" charset="-120"/>
              </a:rPr>
              <a:t>/</a:t>
            </a:r>
            <a:r>
              <a:rPr lang="zh-TW" altLang="en-US" dirty="0">
                <a:latin typeface="Arial" pitchFamily="34" charset="0"/>
                <a:ea typeface="新細明體" pitchFamily="18" charset="-120"/>
              </a:rPr>
              <a:t>讀取</a:t>
            </a:r>
            <a:r>
              <a:rPr 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以純文字方式讀取所有郵件</a:t>
            </a:r>
            <a:r>
              <a:rPr lang="en-US" dirty="0">
                <a:latin typeface="Arial" pitchFamily="34" charset="0"/>
                <a:ea typeface="新細明體" pitchFamily="18" charset="-120"/>
              </a:rPr>
              <a:t>]</a:t>
            </a:r>
            <a:r>
              <a:rPr lang="zh-TW" altLang="en-US" dirty="0">
                <a:latin typeface="Arial" pitchFamily="34" charset="0"/>
                <a:ea typeface="新細明體" pitchFamily="18" charset="-120"/>
              </a:rPr>
              <a:t>，即可避免此類社交工程電子郵件的攻擊</a:t>
            </a:r>
            <a:endParaRPr kumimoji="0" lang="zh-TW" altLang="en-US" dirty="0">
              <a:latin typeface="+mn-lt"/>
              <a:ea typeface="+mn-ea"/>
            </a:endParaRPr>
          </a:p>
        </p:txBody>
      </p:sp>
      <p:pic>
        <p:nvPicPr>
          <p:cNvPr id="46084" name="圖片 6" descr="ad4.bmp"/>
          <p:cNvPicPr>
            <a:picLocks noChangeAspect="1" noChangeArrowheads="1"/>
          </p:cNvPicPr>
          <p:nvPr/>
        </p:nvPicPr>
        <p:blipFill>
          <a:blip r:embed="rId2"/>
          <a:srcRect/>
          <a:stretch>
            <a:fillRect/>
          </a:stretch>
        </p:blipFill>
        <p:spPr bwMode="auto">
          <a:xfrm>
            <a:off x="4500563" y="1500188"/>
            <a:ext cx="42481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p:txBody>
          <a:bodyPr/>
          <a:lstStyle/>
          <a:p>
            <a:r>
              <a:rPr lang="zh-TW" altLang="en-US" smtClean="0"/>
              <a:t>一、電子郵件的危害</a:t>
            </a:r>
          </a:p>
        </p:txBody>
      </p:sp>
      <p:sp>
        <p:nvSpPr>
          <p:cNvPr id="17410" name="內容版面配置區 2"/>
          <p:cNvSpPr>
            <a:spLocks noGrp="1"/>
          </p:cNvSpPr>
          <p:nvPr>
            <p:ph idx="1"/>
          </p:nvPr>
        </p:nvSpPr>
        <p:spPr/>
        <p:txBody>
          <a:bodyPr/>
          <a:lstStyle/>
          <a:p>
            <a:r>
              <a:rPr lang="en-US" altLang="zh-TW" smtClean="0"/>
              <a:t>1. </a:t>
            </a:r>
            <a:r>
              <a:rPr lang="zh-TW" altLang="en-US" smtClean="0"/>
              <a:t>信件攻擊手法</a:t>
            </a:r>
          </a:p>
          <a:p>
            <a:pPr lvl="1"/>
            <a:r>
              <a:rPr lang="zh-TW" altLang="en-US" smtClean="0"/>
              <a:t>退信攻擊</a:t>
            </a:r>
            <a:endParaRPr lang="en-US" altLang="zh-TW" smtClean="0"/>
          </a:p>
          <a:p>
            <a:pPr lvl="1"/>
            <a:r>
              <a:rPr lang="zh-TW" altLang="en-US" smtClean="0"/>
              <a:t>跳板攻擊</a:t>
            </a:r>
            <a:endParaRPr lang="en-US" altLang="zh-TW" smtClean="0"/>
          </a:p>
          <a:p>
            <a:pPr lvl="1"/>
            <a:r>
              <a:rPr lang="zh-TW" altLang="en-US" smtClean="0"/>
              <a:t>密碼猜解</a:t>
            </a:r>
          </a:p>
          <a:p>
            <a:r>
              <a:rPr lang="en-US" altLang="zh-TW" smtClean="0"/>
              <a:t>2. </a:t>
            </a:r>
            <a:r>
              <a:rPr lang="zh-TW" altLang="en-US" smtClean="0"/>
              <a:t>社交攻擊手法</a:t>
            </a:r>
          </a:p>
          <a:p>
            <a:pPr lvl="1"/>
            <a:r>
              <a:rPr lang="zh-TW" altLang="en-US" smtClean="0"/>
              <a:t>偽造攻擊</a:t>
            </a:r>
            <a:endParaRPr lang="en-US" altLang="zh-TW" smtClean="0"/>
          </a:p>
          <a:p>
            <a:pPr lvl="1"/>
            <a:r>
              <a:rPr lang="zh-TW" altLang="en-US" smtClean="0"/>
              <a:t>附件攻擊</a:t>
            </a:r>
            <a:endParaRPr lang="en-US" altLang="zh-TW" smtClean="0"/>
          </a:p>
          <a:p>
            <a:pPr lvl="1"/>
            <a:r>
              <a:rPr lang="zh-TW" altLang="en-US" smtClean="0"/>
              <a:t>郵件跟蹤</a:t>
            </a:r>
          </a:p>
          <a:p>
            <a:endParaRPr lang="zh-TW"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標題 1"/>
          <p:cNvSpPr>
            <a:spLocks noGrp="1"/>
          </p:cNvSpPr>
          <p:nvPr>
            <p:ph type="title"/>
          </p:nvPr>
        </p:nvSpPr>
        <p:spPr/>
        <p:txBody>
          <a:bodyPr/>
          <a:lstStyle/>
          <a:p>
            <a:r>
              <a:rPr lang="zh-TW" altLang="en-US" smtClean="0"/>
              <a:t>信件範本</a:t>
            </a:r>
            <a:r>
              <a:rPr lang="zh-TW" altLang="zh-TW" smtClean="0"/>
              <a:t>-05-</a:t>
            </a:r>
            <a:r>
              <a:rPr lang="zh-TW" altLang="en-US" smtClean="0"/>
              <a:t>胡志強今上班綠要給他好看</a:t>
            </a:r>
          </a:p>
        </p:txBody>
      </p:sp>
      <p:sp>
        <p:nvSpPr>
          <p:cNvPr id="47106" name="內容版面配置區 2"/>
          <p:cNvSpPr>
            <a:spLocks noGrp="1"/>
          </p:cNvSpPr>
          <p:nvPr>
            <p:ph idx="1"/>
          </p:nvPr>
        </p:nvSpPr>
        <p:spPr>
          <a:xfrm>
            <a:off x="285750" y="2000250"/>
            <a:ext cx="4357688" cy="2357438"/>
          </a:xfrm>
        </p:spPr>
        <p:txBody>
          <a:bodyPr/>
          <a:lstStyle/>
          <a:p>
            <a:r>
              <a:rPr lang="zh-TW" altLang="en-US" sz="1800" smtClean="0"/>
              <a:t>該封電子郵件為政治類電子郵件，利用</a:t>
            </a:r>
            <a:r>
              <a:rPr lang="zh-TW" altLang="en-US" sz="1800" i="1" u="sng" smtClean="0">
                <a:solidFill>
                  <a:srgbClr val="FF0000"/>
                </a:solidFill>
              </a:rPr>
              <a:t>聳動的政治標題</a:t>
            </a:r>
            <a:r>
              <a:rPr lang="zh-TW" altLang="en-US" sz="1800" smtClean="0"/>
              <a:t>並選擇政治人物新聞為內容的社交工程電子郵件。本封電子郵件模擬駭客手法利用公務人員上司新聞，誘使使用者開啟該電子郵件</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i="1" u="sng" dirty="0">
                <a:solidFill>
                  <a:srgbClr val="FF0000"/>
                </a:solidFill>
                <a:latin typeface="Arial" pitchFamily="34" charset="0"/>
                <a:ea typeface="新細明體" pitchFamily="18" charset="-120"/>
              </a:rPr>
              <a:t>任何媒體並不會主動寄發新聞消息</a:t>
            </a:r>
            <a:r>
              <a:rPr lang="zh-TW" altLang="en-US" dirty="0">
                <a:latin typeface="Arial" pitchFamily="34" charset="0"/>
                <a:ea typeface="新細明體" pitchFamily="18" charset="-120"/>
              </a:rPr>
              <a:t>，除非</a:t>
            </a:r>
            <a:r>
              <a:rPr lang="zh-TW" altLang="en-US" i="1" u="sng" dirty="0">
                <a:solidFill>
                  <a:srgbClr val="FF0000"/>
                </a:solidFill>
                <a:latin typeface="Arial" pitchFamily="34" charset="0"/>
                <a:ea typeface="新細明體" pitchFamily="18" charset="-120"/>
              </a:rPr>
              <a:t>使用者有明確的訂閱電子郵件</a:t>
            </a:r>
            <a:r>
              <a:rPr lang="zh-TW" altLang="en-US" dirty="0">
                <a:latin typeface="Arial" pitchFamily="34" charset="0"/>
                <a:ea typeface="新細明體" pitchFamily="18" charset="-120"/>
              </a:rPr>
              <a:t>的動作，否則主動寄發的新聞、政治類電子郵件，大多為社交工程惡意郵件</a:t>
            </a:r>
            <a:endParaRPr kumimoji="0" lang="zh-TW" altLang="en-US" dirty="0">
              <a:latin typeface="+mn-lt"/>
              <a:ea typeface="+mn-ea"/>
            </a:endParaRPr>
          </a:p>
        </p:txBody>
      </p:sp>
      <p:pic>
        <p:nvPicPr>
          <p:cNvPr id="47108" name="圖片 7" descr="ad5.bmp"/>
          <p:cNvPicPr>
            <a:picLocks noChangeAspect="1" noChangeArrowheads="1"/>
          </p:cNvPicPr>
          <p:nvPr/>
        </p:nvPicPr>
        <p:blipFill>
          <a:blip r:embed="rId2"/>
          <a:srcRect/>
          <a:stretch>
            <a:fillRect/>
          </a:stretch>
        </p:blipFill>
        <p:spPr bwMode="auto">
          <a:xfrm>
            <a:off x="4572000" y="1500188"/>
            <a:ext cx="41814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p:txBody>
          <a:bodyPr/>
          <a:lstStyle/>
          <a:p>
            <a:r>
              <a:rPr lang="zh-TW" altLang="en-US" smtClean="0"/>
              <a:t>信件範本</a:t>
            </a:r>
            <a:r>
              <a:rPr lang="zh-TW" altLang="zh-TW" smtClean="0"/>
              <a:t>-06-</a:t>
            </a:r>
            <a:r>
              <a:rPr lang="zh-TW" altLang="en-US" smtClean="0"/>
              <a:t>情人節專屬玫瑰花桌布</a:t>
            </a:r>
          </a:p>
        </p:txBody>
      </p:sp>
      <p:sp>
        <p:nvSpPr>
          <p:cNvPr id="48130" name="內容版面配置區 2"/>
          <p:cNvSpPr>
            <a:spLocks noGrp="1"/>
          </p:cNvSpPr>
          <p:nvPr>
            <p:ph idx="1"/>
          </p:nvPr>
        </p:nvSpPr>
        <p:spPr>
          <a:xfrm>
            <a:off x="285750" y="2000250"/>
            <a:ext cx="4357688" cy="2357438"/>
          </a:xfrm>
        </p:spPr>
        <p:txBody>
          <a:bodyPr/>
          <a:lstStyle/>
          <a:p>
            <a:r>
              <a:rPr lang="zh-TW" altLang="en-US" sz="1800" smtClean="0"/>
              <a:t>電子郵件社交工程手法越來越多樣化，除了利用時事吸引使用者點擊之外，同時也會利用</a:t>
            </a:r>
            <a:r>
              <a:rPr lang="zh-TW" altLang="en-US" sz="1800" i="1" u="sng" smtClean="0">
                <a:solidFill>
                  <a:srgbClr val="FF0000"/>
                </a:solidFill>
              </a:rPr>
              <a:t>美麗的版面</a:t>
            </a:r>
            <a:r>
              <a:rPr lang="zh-TW" altLang="en-US" sz="1800" smtClean="0"/>
              <a:t>與大量的圖片來降低使用者的緊戒心；本封電子郵件模擬駭客針對</a:t>
            </a:r>
            <a:r>
              <a:rPr lang="zh-TW" altLang="en-US" sz="1800" i="1" u="sng" smtClean="0">
                <a:solidFill>
                  <a:srgbClr val="FF0000"/>
                </a:solidFill>
              </a:rPr>
              <a:t>七夕情人節議題</a:t>
            </a:r>
            <a:r>
              <a:rPr lang="zh-TW" altLang="en-US" sz="1800" smtClean="0"/>
              <a:t>對使用者寄發一封具有大量情人節專屬玫瑰花桌布為內容的電子郵件</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a:t>
            </a:r>
            <a:r>
              <a:rPr lang="zh-TW" altLang="en-US" i="1" u="sng" dirty="0">
                <a:solidFill>
                  <a:srgbClr val="FF0000"/>
                </a:solidFill>
                <a:latin typeface="Arial" pitchFamily="34" charset="0"/>
                <a:ea typeface="新細明體" pitchFamily="18" charset="-120"/>
              </a:rPr>
              <a:t>來路不明的電子郵件</a:t>
            </a:r>
            <a:r>
              <a:rPr lang="zh-TW" altLang="en-US" dirty="0">
                <a:latin typeface="Arial" pitchFamily="34" charset="0"/>
                <a:ea typeface="新細明體" pitchFamily="18" charset="-120"/>
              </a:rPr>
              <a:t>，即使內容或標題多吸引人，也</a:t>
            </a:r>
            <a:r>
              <a:rPr lang="zh-TW" altLang="en-US" i="1" u="sng" dirty="0">
                <a:solidFill>
                  <a:srgbClr val="FF0000"/>
                </a:solidFill>
                <a:latin typeface="Arial" pitchFamily="34" charset="0"/>
                <a:ea typeface="新細明體" pitchFamily="18" charset="-120"/>
              </a:rPr>
              <a:t>不應該開啟或點擊郵件內的任何連結</a:t>
            </a:r>
            <a:r>
              <a:rPr lang="zh-TW" altLang="en-US" dirty="0">
                <a:latin typeface="Arial" pitchFamily="34" charset="0"/>
                <a:ea typeface="新細明體" pitchFamily="18" charset="-120"/>
              </a:rPr>
              <a:t>，隨時保持接收電子郵件及上網的警覺心，是保護個人電腦資訊的最佳法門</a:t>
            </a:r>
            <a:endParaRPr kumimoji="0" lang="zh-TW" altLang="en-US" dirty="0">
              <a:latin typeface="+mn-lt"/>
              <a:ea typeface="+mn-ea"/>
            </a:endParaRPr>
          </a:p>
        </p:txBody>
      </p:sp>
      <p:pic>
        <p:nvPicPr>
          <p:cNvPr id="48132" name="圖片 8" descr="ad6.bmp"/>
          <p:cNvPicPr>
            <a:picLocks noChangeAspect="1" noChangeArrowheads="1"/>
          </p:cNvPicPr>
          <p:nvPr/>
        </p:nvPicPr>
        <p:blipFill>
          <a:blip r:embed="rId2"/>
          <a:srcRect/>
          <a:stretch>
            <a:fillRect/>
          </a:stretch>
        </p:blipFill>
        <p:spPr bwMode="auto">
          <a:xfrm>
            <a:off x="4572000" y="1571625"/>
            <a:ext cx="41529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p:txBody>
          <a:bodyPr/>
          <a:lstStyle/>
          <a:p>
            <a:r>
              <a:rPr lang="zh-TW" altLang="en-US" smtClean="0"/>
              <a:t>信件範本</a:t>
            </a:r>
            <a:r>
              <a:rPr lang="zh-TW" altLang="zh-TW" smtClean="0"/>
              <a:t>-07- 2008</a:t>
            </a:r>
            <a:r>
              <a:rPr lang="zh-TW" altLang="en-US" smtClean="0"/>
              <a:t>花旗銀行網路辦卡</a:t>
            </a:r>
          </a:p>
        </p:txBody>
      </p:sp>
      <p:sp>
        <p:nvSpPr>
          <p:cNvPr id="49154" name="內容版面配置區 2"/>
          <p:cNvSpPr>
            <a:spLocks noGrp="1"/>
          </p:cNvSpPr>
          <p:nvPr>
            <p:ph idx="1"/>
          </p:nvPr>
        </p:nvSpPr>
        <p:spPr>
          <a:xfrm>
            <a:off x="285750" y="2000250"/>
            <a:ext cx="4357688" cy="2357438"/>
          </a:xfrm>
        </p:spPr>
        <p:txBody>
          <a:bodyPr/>
          <a:lstStyle/>
          <a:p>
            <a:r>
              <a:rPr lang="zh-TW" altLang="en-US" sz="1800" smtClean="0"/>
              <a:t>選擇美商花旗銀行夏季網路辦卡服務的原因為：近來</a:t>
            </a:r>
            <a:r>
              <a:rPr lang="zh-TW" altLang="en-US" sz="1800" i="1" u="sng" smtClean="0">
                <a:solidFill>
                  <a:srgbClr val="FF0000"/>
                </a:solidFill>
              </a:rPr>
              <a:t>使用信用卡消費的人數越來越多</a:t>
            </a:r>
            <a:r>
              <a:rPr lang="zh-TW" altLang="en-US" sz="1800" smtClean="0"/>
              <a:t>，基於信用卡帶來的便捷性以及該活動具有優惠方案，故模擬駭客以社交工程手法利用美商花旗銀行夏季網路辦卡服務電子廣告信件，誘使電腦使用者瀏覽並點選該電子郵件超連結</a:t>
            </a:r>
          </a:p>
        </p:txBody>
      </p:sp>
      <p:sp>
        <p:nvSpPr>
          <p:cNvPr id="5" name="內容版面配置區 2"/>
          <p:cNvSpPr txBox="1">
            <a:spLocks/>
          </p:cNvSpPr>
          <p:nvPr/>
        </p:nvSpPr>
        <p:spPr>
          <a:xfrm>
            <a:off x="428625" y="5072063"/>
            <a:ext cx="8215313" cy="1214437"/>
          </a:xfrm>
          <a:prstGeom prst="rect">
            <a:avLst/>
          </a:prstGeom>
        </p:spPr>
        <p:txBody>
          <a:bodyPr lIns="182880" tIns="91440">
            <a:normAutofit lnSpcReduction="10000"/>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正確辦理信用卡服務的方式，應該是由</a:t>
            </a:r>
            <a:r>
              <a:rPr lang="zh-TW" altLang="en-US" i="1" u="sng" dirty="0">
                <a:solidFill>
                  <a:srgbClr val="FF0000"/>
                </a:solidFill>
                <a:latin typeface="Arial" pitchFamily="34" charset="0"/>
                <a:ea typeface="新細明體" pitchFamily="18" charset="-120"/>
              </a:rPr>
              <a:t>洽辦者親自前往該銀行辦理</a:t>
            </a:r>
            <a:r>
              <a:rPr lang="zh-TW" altLang="en-US" dirty="0">
                <a:latin typeface="Arial" pitchFamily="34" charset="0"/>
                <a:ea typeface="新細明體" pitchFamily="18" charset="-120"/>
              </a:rPr>
              <a:t>，凡是網路上的電子郵件，</a:t>
            </a:r>
            <a:r>
              <a:rPr lang="zh-TW" altLang="en-US" i="1" u="sng" dirty="0">
                <a:solidFill>
                  <a:srgbClr val="FF0000"/>
                </a:solidFill>
                <a:latin typeface="Arial" pitchFamily="34" charset="0"/>
                <a:ea typeface="新細明體" pitchFamily="18" charset="-120"/>
              </a:rPr>
              <a:t>只要聲稱與任何銀行有洽辦關係</a:t>
            </a:r>
            <a:r>
              <a:rPr lang="zh-TW" alt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大部分皆為詐騙行為</a:t>
            </a:r>
            <a:r>
              <a:rPr lang="zh-TW" altLang="en-US" dirty="0">
                <a:latin typeface="Arial" pitchFamily="34" charset="0"/>
                <a:ea typeface="新細明體" pitchFamily="18" charset="-120"/>
              </a:rPr>
              <a:t>，如果該電子郵件為正式花旗銀行所發出之電子郵件，電子郵件標頭網域名稱應該是</a:t>
            </a:r>
            <a:r>
              <a:rPr lang="en-US" i="1" u="sng" dirty="0">
                <a:solidFill>
                  <a:srgbClr val="FF0000"/>
                </a:solidFill>
                <a:latin typeface="Arial" pitchFamily="34" charset="0"/>
                <a:ea typeface="新細明體" pitchFamily="18" charset="-120"/>
              </a:rPr>
              <a:t>[@</a:t>
            </a:r>
            <a:r>
              <a:rPr lang="en-US" i="1" u="sng" dirty="0" err="1">
                <a:solidFill>
                  <a:srgbClr val="FF0000"/>
                </a:solidFill>
                <a:latin typeface="Arial" pitchFamily="34" charset="0"/>
                <a:ea typeface="新細明體" pitchFamily="18" charset="-120"/>
              </a:rPr>
              <a:t>citibank.com</a:t>
            </a:r>
            <a:r>
              <a:rPr lang="en-US" dirty="0">
                <a:latin typeface="Arial" pitchFamily="34" charset="0"/>
                <a:ea typeface="新細明體" pitchFamily="18" charset="-120"/>
              </a:rPr>
              <a:t>]</a:t>
            </a:r>
            <a:endParaRPr kumimoji="0" lang="zh-TW" altLang="en-US" dirty="0">
              <a:latin typeface="+mn-lt"/>
              <a:ea typeface="+mn-ea"/>
            </a:endParaRPr>
          </a:p>
        </p:txBody>
      </p:sp>
      <p:pic>
        <p:nvPicPr>
          <p:cNvPr id="49156" name="圖片 10" descr="ad7.bmp"/>
          <p:cNvPicPr>
            <a:picLocks noChangeAspect="1" noChangeArrowheads="1"/>
          </p:cNvPicPr>
          <p:nvPr/>
        </p:nvPicPr>
        <p:blipFill>
          <a:blip r:embed="rId2"/>
          <a:srcRect/>
          <a:stretch>
            <a:fillRect/>
          </a:stretch>
        </p:blipFill>
        <p:spPr bwMode="auto">
          <a:xfrm>
            <a:off x="4500563" y="1500188"/>
            <a:ext cx="42767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標題 1"/>
          <p:cNvSpPr>
            <a:spLocks noGrp="1"/>
          </p:cNvSpPr>
          <p:nvPr>
            <p:ph type="title"/>
          </p:nvPr>
        </p:nvSpPr>
        <p:spPr/>
        <p:txBody>
          <a:bodyPr/>
          <a:lstStyle/>
          <a:p>
            <a:r>
              <a:rPr lang="zh-TW" altLang="en-US" smtClean="0"/>
              <a:t>信件範本</a:t>
            </a:r>
            <a:r>
              <a:rPr lang="zh-TW" altLang="zh-TW" smtClean="0"/>
              <a:t>-08-</a:t>
            </a:r>
            <a:r>
              <a:rPr lang="zh-TW" altLang="en-US" smtClean="0"/>
              <a:t>擺脫菸癮 </a:t>
            </a:r>
            <a:r>
              <a:rPr lang="zh-TW" altLang="zh-TW" smtClean="0"/>
              <a:t>1</a:t>
            </a:r>
            <a:r>
              <a:rPr lang="zh-TW" altLang="en-US" smtClean="0"/>
              <a:t>通電話專人協助</a:t>
            </a:r>
          </a:p>
        </p:txBody>
      </p:sp>
      <p:sp>
        <p:nvSpPr>
          <p:cNvPr id="50178" name="內容版面配置區 2"/>
          <p:cNvSpPr>
            <a:spLocks noGrp="1"/>
          </p:cNvSpPr>
          <p:nvPr>
            <p:ph idx="1"/>
          </p:nvPr>
        </p:nvSpPr>
        <p:spPr>
          <a:xfrm>
            <a:off x="285750" y="2000250"/>
            <a:ext cx="4357688" cy="2357438"/>
          </a:xfrm>
        </p:spPr>
        <p:txBody>
          <a:bodyPr/>
          <a:lstStyle/>
          <a:p>
            <a:r>
              <a:rPr lang="zh-TW" altLang="en-US" sz="1800" i="1" u="sng" smtClean="0">
                <a:solidFill>
                  <a:srgbClr val="FF0000"/>
                </a:solidFill>
              </a:rPr>
              <a:t>行政類電子郵件</a:t>
            </a:r>
            <a:r>
              <a:rPr lang="zh-TW" altLang="en-US" sz="1800" smtClean="0"/>
              <a:t>其主要為</a:t>
            </a:r>
            <a:r>
              <a:rPr lang="zh-TW" altLang="en-US" sz="1800" i="1" u="sng" smtClean="0">
                <a:solidFill>
                  <a:srgbClr val="FF0000"/>
                </a:solidFill>
              </a:rPr>
              <a:t>一般政府機關對外公告知途徑</a:t>
            </a:r>
            <a:r>
              <a:rPr lang="zh-TW" altLang="en-US" sz="1800" smtClean="0"/>
              <a:t>，但由於網路新聞媒體的氾濫，常見由一般使用者於閱覽之後轉寄他人以共同閱覽，本封電子郵件模擬駭客以</a:t>
            </a:r>
            <a:r>
              <a:rPr lang="zh-TW" altLang="en-US" sz="1800" i="1" u="sng" smtClean="0">
                <a:solidFill>
                  <a:srgbClr val="FF0000"/>
                </a:solidFill>
              </a:rPr>
              <a:t>真實網路新聞事件</a:t>
            </a:r>
            <a:r>
              <a:rPr lang="zh-TW" altLang="en-US" sz="1800" smtClean="0"/>
              <a:t>內容，大量轉寄於其他使用者</a:t>
            </a:r>
          </a:p>
        </p:txBody>
      </p:sp>
      <p:sp>
        <p:nvSpPr>
          <p:cNvPr id="5" name="內容版面配置區 2"/>
          <p:cNvSpPr txBox="1">
            <a:spLocks/>
          </p:cNvSpPr>
          <p:nvPr/>
        </p:nvSpPr>
        <p:spPr>
          <a:xfrm>
            <a:off x="428625" y="5072063"/>
            <a:ext cx="8215313" cy="1214437"/>
          </a:xfrm>
          <a:prstGeom prst="rect">
            <a:avLst/>
          </a:prstGeom>
        </p:spPr>
        <p:txBody>
          <a:bodyPr lIns="182880" tIns="91440">
            <a:normAutofit/>
          </a:bodyPr>
          <a:lstStyle/>
          <a:p>
            <a:pPr marL="265176" indent="-265176">
              <a:spcBef>
                <a:spcPts val="250"/>
              </a:spcBef>
              <a:buClr>
                <a:schemeClr val="accent1"/>
              </a:buClr>
              <a:buSzPct val="80000"/>
              <a:buFont typeface="Wingdings 2"/>
              <a:buChar char=""/>
              <a:defRPr/>
            </a:pPr>
            <a:r>
              <a:rPr lang="zh-TW" altLang="en-US" dirty="0">
                <a:latin typeface="Arial" pitchFamily="34" charset="0"/>
                <a:ea typeface="新細明體" pitchFamily="18" charset="-120"/>
              </a:rPr>
              <a:t>對於電子郵件的轉寄，經常是駭客入侵以及病毒傳播的一大途徑，應於辦公室環境中宣導</a:t>
            </a:r>
            <a:r>
              <a:rPr lang="en-US" dirty="0">
                <a:latin typeface="Arial" pitchFamily="34" charset="0"/>
                <a:ea typeface="新細明體" pitchFamily="18" charset="-120"/>
              </a:rPr>
              <a:t>[</a:t>
            </a:r>
            <a:r>
              <a:rPr lang="zh-TW" altLang="en-US" i="1" u="sng" dirty="0">
                <a:solidFill>
                  <a:srgbClr val="FF0000"/>
                </a:solidFill>
                <a:latin typeface="Arial" pitchFamily="34" charset="0"/>
                <a:ea typeface="新細明體" pitchFamily="18" charset="-120"/>
              </a:rPr>
              <a:t>勿轉寄非公務用途的電子郵件</a:t>
            </a:r>
            <a:r>
              <a:rPr lang="en-US" dirty="0">
                <a:latin typeface="Arial" pitchFamily="34" charset="0"/>
                <a:ea typeface="新細明體" pitchFamily="18" charset="-120"/>
              </a:rPr>
              <a:t>]</a:t>
            </a:r>
            <a:endParaRPr kumimoji="0" lang="zh-TW" altLang="en-US" dirty="0">
              <a:latin typeface="+mn-lt"/>
              <a:ea typeface="+mn-ea"/>
            </a:endParaRPr>
          </a:p>
        </p:txBody>
      </p:sp>
      <p:pic>
        <p:nvPicPr>
          <p:cNvPr id="50180" name="圖片 11" descr="ad8.bmp"/>
          <p:cNvPicPr>
            <a:picLocks noChangeAspect="1" noChangeArrowheads="1"/>
          </p:cNvPicPr>
          <p:nvPr/>
        </p:nvPicPr>
        <p:blipFill>
          <a:blip r:embed="rId2"/>
          <a:srcRect/>
          <a:stretch>
            <a:fillRect/>
          </a:stretch>
        </p:blipFill>
        <p:spPr bwMode="auto">
          <a:xfrm>
            <a:off x="4572000" y="1500188"/>
            <a:ext cx="414337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標題 1"/>
          <p:cNvSpPr>
            <a:spLocks noGrp="1"/>
          </p:cNvSpPr>
          <p:nvPr>
            <p:ph type="title"/>
          </p:nvPr>
        </p:nvSpPr>
        <p:spPr/>
        <p:txBody>
          <a:bodyPr/>
          <a:lstStyle/>
          <a:p>
            <a:r>
              <a:rPr lang="zh-TW" altLang="en-US" smtClean="0"/>
              <a:t>測試帳號相關資料</a:t>
            </a:r>
          </a:p>
        </p:txBody>
      </p:sp>
      <p:sp>
        <p:nvSpPr>
          <p:cNvPr id="51202" name="內容版面配置區 2"/>
          <p:cNvSpPr>
            <a:spLocks noGrp="1"/>
          </p:cNvSpPr>
          <p:nvPr>
            <p:ph idx="1"/>
          </p:nvPr>
        </p:nvSpPr>
        <p:spPr/>
        <p:txBody>
          <a:bodyPr/>
          <a:lstStyle/>
          <a:p>
            <a:r>
              <a:rPr lang="zh-TW" altLang="en-US" smtClean="0"/>
              <a:t>測試對象</a:t>
            </a:r>
            <a:r>
              <a:rPr lang="en-US" altLang="zh-TW" smtClean="0"/>
              <a:t>:</a:t>
            </a:r>
            <a:r>
              <a:rPr lang="en-US" altLang="zh-TW" b="1" smtClean="0"/>
              <a:t> 159</a:t>
            </a:r>
            <a:r>
              <a:rPr lang="zh-TW" altLang="en-US" smtClean="0"/>
              <a:t>個聯絡人</a:t>
            </a:r>
            <a:r>
              <a:rPr lang="en-US" altLang="zh-TW" smtClean="0"/>
              <a:t>(</a:t>
            </a:r>
            <a:r>
              <a:rPr lang="zh-TW" altLang="en-US" smtClean="0"/>
              <a:t>信箱</a:t>
            </a:r>
            <a:r>
              <a:rPr lang="en-US" altLang="zh-TW" smtClean="0"/>
              <a:t>)</a:t>
            </a:r>
          </a:p>
          <a:p>
            <a:r>
              <a:rPr lang="zh-TW" altLang="en-US" smtClean="0"/>
              <a:t>總發信量</a:t>
            </a:r>
            <a:r>
              <a:rPr lang="en-US" altLang="zh-TW" smtClean="0"/>
              <a:t>:</a:t>
            </a:r>
            <a:r>
              <a:rPr lang="en-US" altLang="zh-TW" b="1" smtClean="0"/>
              <a:t> 1272</a:t>
            </a:r>
            <a:r>
              <a:rPr lang="zh-TW" altLang="en-US" smtClean="0"/>
              <a:t>封。</a:t>
            </a:r>
            <a:r>
              <a:rPr lang="en-US" altLang="zh-TW" smtClean="0"/>
              <a:t>(159</a:t>
            </a:r>
            <a:r>
              <a:rPr lang="zh-TW" altLang="en-US" smtClean="0"/>
              <a:t>信箱</a:t>
            </a:r>
            <a:r>
              <a:rPr lang="en-US" altLang="zh-TW" smtClean="0"/>
              <a:t>x 8</a:t>
            </a:r>
            <a:r>
              <a:rPr lang="zh-TW" altLang="en-US" smtClean="0"/>
              <a:t>封信</a:t>
            </a:r>
            <a:r>
              <a:rPr lang="en-US" altLang="zh-TW" smtClean="0"/>
              <a:t>)</a:t>
            </a:r>
          </a:p>
          <a:p>
            <a:endParaRPr lang="zh-TW" altLang="en-US" smtClean="0"/>
          </a:p>
        </p:txBody>
      </p:sp>
      <p:graphicFrame>
        <p:nvGraphicFramePr>
          <p:cNvPr id="6" name="表格 5"/>
          <p:cNvGraphicFramePr>
            <a:graphicFrameLocks noGrp="1"/>
          </p:cNvGraphicFramePr>
          <p:nvPr/>
        </p:nvGraphicFramePr>
        <p:xfrm>
          <a:off x="500063" y="2500313"/>
          <a:ext cx="8215312" cy="3786187"/>
        </p:xfrm>
        <a:graphic>
          <a:graphicData uri="http://schemas.openxmlformats.org/drawingml/2006/table">
            <a:tbl>
              <a:tblPr/>
              <a:tblGrid>
                <a:gridCol w="2053842"/>
                <a:gridCol w="2053842"/>
                <a:gridCol w="2053842"/>
                <a:gridCol w="2053842"/>
              </a:tblGrid>
              <a:tr h="420691">
                <a:tc>
                  <a:txBody>
                    <a:bodyPr/>
                    <a:lstStyle/>
                    <a:p>
                      <a:pPr algn="ctr">
                        <a:lnSpc>
                          <a:spcPts val="2600"/>
                        </a:lnSpc>
                        <a:spcAft>
                          <a:spcPts val="0"/>
                        </a:spcAft>
                      </a:pPr>
                      <a:r>
                        <a:rPr lang="zh-TW" sz="1400" kern="0" dirty="0">
                          <a:latin typeface="+mj-ea"/>
                          <a:ea typeface="+mj-ea"/>
                          <a:cs typeface="新細明體"/>
                        </a:rPr>
                        <a:t>單位分類</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2600"/>
                        </a:lnSpc>
                        <a:spcAft>
                          <a:spcPts val="0"/>
                        </a:spcAft>
                      </a:pPr>
                      <a:r>
                        <a:rPr lang="zh-TW" sz="1400" kern="0" dirty="0">
                          <a:latin typeface="+mj-ea"/>
                          <a:ea typeface="+mj-ea"/>
                          <a:cs typeface="新細明體"/>
                        </a:rPr>
                        <a:t>人數</a:t>
                      </a:r>
                      <a:r>
                        <a:rPr lang="en-US" sz="1400" kern="0" dirty="0">
                          <a:latin typeface="+mj-ea"/>
                          <a:ea typeface="+mj-ea"/>
                          <a:cs typeface="新細明體"/>
                        </a:rPr>
                        <a:t>(</a:t>
                      </a:r>
                      <a:r>
                        <a:rPr lang="zh-TW" sz="1400" kern="0" dirty="0">
                          <a:latin typeface="+mj-ea"/>
                          <a:ea typeface="+mj-ea"/>
                          <a:cs typeface="新細明體"/>
                        </a:rPr>
                        <a:t>信箱數</a:t>
                      </a:r>
                      <a:r>
                        <a:rPr lang="en-US" sz="1400" kern="0" dirty="0">
                          <a:latin typeface="+mj-ea"/>
                          <a:ea typeface="+mj-ea"/>
                          <a:cs typeface="新細明體"/>
                        </a:rPr>
                        <a:t>)</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2600"/>
                        </a:lnSpc>
                        <a:spcAft>
                          <a:spcPts val="0"/>
                        </a:spcAft>
                      </a:pPr>
                      <a:r>
                        <a:rPr lang="zh-TW" sz="1400" kern="0" dirty="0">
                          <a:latin typeface="+mj-ea"/>
                          <a:ea typeface="+mj-ea"/>
                          <a:cs typeface="新細明體"/>
                        </a:rPr>
                        <a:t>單位分類</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2600"/>
                        </a:lnSpc>
                        <a:spcAft>
                          <a:spcPts val="0"/>
                        </a:spcAft>
                      </a:pPr>
                      <a:r>
                        <a:rPr lang="zh-TW" sz="1400" kern="0" dirty="0">
                          <a:latin typeface="+mj-ea"/>
                          <a:ea typeface="+mj-ea"/>
                          <a:cs typeface="新細明體"/>
                        </a:rPr>
                        <a:t>人數</a:t>
                      </a:r>
                      <a:r>
                        <a:rPr lang="en-US" sz="1400" kern="0" dirty="0">
                          <a:latin typeface="+mj-ea"/>
                          <a:ea typeface="+mj-ea"/>
                          <a:cs typeface="新細明體"/>
                        </a:rPr>
                        <a:t>(</a:t>
                      </a:r>
                      <a:r>
                        <a:rPr lang="zh-TW" sz="1400" kern="0" dirty="0">
                          <a:latin typeface="+mj-ea"/>
                          <a:ea typeface="+mj-ea"/>
                          <a:cs typeface="新細明體"/>
                        </a:rPr>
                        <a:t>信箱數</a:t>
                      </a:r>
                      <a:r>
                        <a:rPr lang="en-US" sz="1400" kern="0" dirty="0">
                          <a:latin typeface="+mj-ea"/>
                          <a:ea typeface="+mj-ea"/>
                          <a:cs typeface="新細明體"/>
                        </a:rPr>
                        <a:t>)</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A</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H</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4</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B</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22</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I</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C</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11</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J</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D</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11</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K</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E</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14</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L</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11</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F</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13</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algn="ctr">
                        <a:lnSpc>
                          <a:spcPts val="2600"/>
                        </a:lnSpc>
                        <a:spcAft>
                          <a:spcPts val="0"/>
                        </a:spcAft>
                      </a:pPr>
                      <a:r>
                        <a:rPr lang="en-US" altLang="zh-TW" sz="2000" b="1" kern="100" dirty="0" smtClean="0">
                          <a:latin typeface="+mj-ea"/>
                          <a:ea typeface="+mj-ea"/>
                          <a:cs typeface="Times New Roman"/>
                        </a:rPr>
                        <a:t>M</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19</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a:txBody>
                    <a:bodyPr/>
                    <a:lstStyle/>
                    <a:p>
                      <a:pPr marL="177800" algn="ctr">
                        <a:lnSpc>
                          <a:spcPts val="2600"/>
                        </a:lnSpc>
                        <a:spcAft>
                          <a:spcPts val="0"/>
                        </a:spcAft>
                      </a:pPr>
                      <a:r>
                        <a:rPr lang="en-US" altLang="zh-TW" sz="2000" b="1" kern="100" dirty="0" smtClean="0">
                          <a:latin typeface="+mj-ea"/>
                          <a:ea typeface="+mj-ea"/>
                          <a:cs typeface="Times New Roman"/>
                        </a:rPr>
                        <a:t>G</a:t>
                      </a:r>
                      <a:endParaRPr lang="zh-TW" sz="20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r>
                        <a:rPr lang="en-US" sz="1400" kern="100" dirty="0">
                          <a:latin typeface="+mj-ea"/>
                          <a:ea typeface="+mj-ea"/>
                          <a:cs typeface="新細明體"/>
                        </a:rPr>
                        <a:t>22</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91">
                <a:tc gridSpan="3">
                  <a:txBody>
                    <a:bodyPr/>
                    <a:lstStyle/>
                    <a:p>
                      <a:pPr algn="r">
                        <a:lnSpc>
                          <a:spcPts val="2600"/>
                        </a:lnSpc>
                        <a:spcAft>
                          <a:spcPts val="0"/>
                        </a:spcAft>
                      </a:pPr>
                      <a:r>
                        <a:rPr lang="zh-TW" sz="1400" kern="0" dirty="0">
                          <a:latin typeface="+mj-ea"/>
                          <a:ea typeface="+mj-ea"/>
                          <a:cs typeface="新細明體"/>
                        </a:rPr>
                        <a:t>各項目總計</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pPr algn="ct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pPr>
                        <a:lnSpc>
                          <a:spcPts val="2600"/>
                        </a:lnSpc>
                        <a:spcAft>
                          <a:spcPts val="0"/>
                        </a:spcAft>
                      </a:pP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600"/>
                        </a:lnSpc>
                        <a:spcAft>
                          <a:spcPts val="0"/>
                        </a:spcAft>
                      </a:pPr>
                      <a:r>
                        <a:rPr lang="en-US" sz="1400" b="1" kern="0" dirty="0">
                          <a:latin typeface="+mj-ea"/>
                          <a:ea typeface="+mj-ea"/>
                          <a:cs typeface="新細明體"/>
                        </a:rPr>
                        <a:t>159</a:t>
                      </a:r>
                      <a:endParaRPr lang="zh-TW" sz="1400"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bl>
          </a:graphicData>
        </a:graphic>
      </p:graphicFrame>
      <p:sp>
        <p:nvSpPr>
          <p:cNvPr id="7" name="圓角矩形 6"/>
          <p:cNvSpPr/>
          <p:nvPr/>
        </p:nvSpPr>
        <p:spPr>
          <a:xfrm>
            <a:off x="357188" y="3286125"/>
            <a:ext cx="4143375" cy="50006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圓角矩形 7"/>
          <p:cNvSpPr/>
          <p:nvPr/>
        </p:nvSpPr>
        <p:spPr>
          <a:xfrm>
            <a:off x="357188" y="5357813"/>
            <a:ext cx="4143375" cy="50006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4000500" y="407193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10" name="圓角矩形 9"/>
          <p:cNvSpPr/>
          <p:nvPr/>
        </p:nvSpPr>
        <p:spPr>
          <a:xfrm>
            <a:off x="1285875" y="6000750"/>
            <a:ext cx="692943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測試人數影響百分比</a:t>
            </a:r>
            <a:r>
              <a:rPr lang="en-US" altLang="zh-TW" sz="2800" dirty="0"/>
              <a:t>/</a:t>
            </a:r>
            <a:r>
              <a:rPr lang="zh-TW" altLang="en-US" sz="2800" dirty="0"/>
              <a:t>隨機抽樣</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p:txBody>
          <a:bodyPr/>
          <a:lstStyle/>
          <a:p>
            <a:r>
              <a:rPr lang="zh-TW" altLang="en-US" smtClean="0"/>
              <a:t>測試結果概要</a:t>
            </a:r>
          </a:p>
        </p:txBody>
      </p:sp>
      <p:graphicFrame>
        <p:nvGraphicFramePr>
          <p:cNvPr id="6" name="表格 5"/>
          <p:cNvGraphicFramePr>
            <a:graphicFrameLocks noGrp="1"/>
          </p:cNvGraphicFramePr>
          <p:nvPr/>
        </p:nvGraphicFramePr>
        <p:xfrm>
          <a:off x="428625" y="1357313"/>
          <a:ext cx="8358188" cy="5087937"/>
        </p:xfrm>
        <a:graphic>
          <a:graphicData uri="http://schemas.openxmlformats.org/drawingml/2006/table">
            <a:tbl>
              <a:tblPr/>
              <a:tblGrid>
                <a:gridCol w="1913897"/>
                <a:gridCol w="664991"/>
                <a:gridCol w="1444634"/>
                <a:gridCol w="1444634"/>
                <a:gridCol w="1444634"/>
                <a:gridCol w="1445455"/>
              </a:tblGrid>
              <a:tr h="424019">
                <a:tc>
                  <a:txBody>
                    <a:bodyPr/>
                    <a:lstStyle/>
                    <a:p>
                      <a:pPr algn="ctr">
                        <a:lnSpc>
                          <a:spcPts val="1600"/>
                        </a:lnSpc>
                        <a:spcAft>
                          <a:spcPts val="0"/>
                        </a:spcAft>
                      </a:pPr>
                      <a:r>
                        <a:rPr lang="zh-TW" sz="1200" kern="0" dirty="0">
                          <a:latin typeface="+mj-ea"/>
                          <a:ea typeface="+mj-ea"/>
                          <a:cs typeface="新細明體"/>
                        </a:rPr>
                        <a:t>單位分類</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dirty="0">
                          <a:latin typeface="+mj-ea"/>
                          <a:ea typeface="+mj-ea"/>
                          <a:cs typeface="新細明體"/>
                        </a:rPr>
                        <a:t>受測</a:t>
                      </a:r>
                      <a:endParaRPr lang="zh-TW" sz="1200" kern="100" dirty="0">
                        <a:latin typeface="+mj-ea"/>
                        <a:ea typeface="+mj-ea"/>
                        <a:cs typeface="Times New Roman"/>
                      </a:endParaRPr>
                    </a:p>
                    <a:p>
                      <a:pPr algn="ctr">
                        <a:lnSpc>
                          <a:spcPts val="1600"/>
                        </a:lnSpc>
                        <a:spcAft>
                          <a:spcPts val="0"/>
                        </a:spcAft>
                      </a:pPr>
                      <a:r>
                        <a:rPr lang="zh-TW" sz="1200" kern="0" dirty="0">
                          <a:latin typeface="+mj-ea"/>
                          <a:ea typeface="+mj-ea"/>
                          <a:cs typeface="新細明體"/>
                        </a:rPr>
                        <a:t>人數</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dirty="0">
                          <a:latin typeface="+mj-ea"/>
                          <a:ea typeface="+mj-ea"/>
                          <a:cs typeface="新細明體"/>
                        </a:rPr>
                        <a:t>郵件</a:t>
                      </a:r>
                      <a:endParaRPr lang="zh-TW" sz="1200" kern="100" dirty="0">
                        <a:latin typeface="+mj-ea"/>
                        <a:ea typeface="+mj-ea"/>
                        <a:cs typeface="Times New Roman"/>
                      </a:endParaRPr>
                    </a:p>
                    <a:p>
                      <a:pPr algn="ctr">
                        <a:lnSpc>
                          <a:spcPts val="1600"/>
                        </a:lnSpc>
                        <a:spcAft>
                          <a:spcPts val="0"/>
                        </a:spcAft>
                      </a:pPr>
                      <a:r>
                        <a:rPr lang="zh-TW" sz="1200" kern="0" dirty="0">
                          <a:latin typeface="+mj-ea"/>
                          <a:ea typeface="+mj-ea"/>
                          <a:cs typeface="新細明體"/>
                        </a:rPr>
                        <a:t>開啟數</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a:latin typeface="+mj-ea"/>
                          <a:ea typeface="+mj-ea"/>
                          <a:cs typeface="新細明體"/>
                        </a:rPr>
                        <a:t>郵件</a:t>
                      </a:r>
                      <a:endParaRPr lang="zh-TW" sz="1200" kern="100">
                        <a:latin typeface="+mj-ea"/>
                        <a:ea typeface="+mj-ea"/>
                        <a:cs typeface="Times New Roman"/>
                      </a:endParaRPr>
                    </a:p>
                    <a:p>
                      <a:pPr algn="ctr">
                        <a:lnSpc>
                          <a:spcPts val="1600"/>
                        </a:lnSpc>
                        <a:spcAft>
                          <a:spcPts val="0"/>
                        </a:spcAft>
                      </a:pPr>
                      <a:r>
                        <a:rPr lang="zh-TW" sz="1200" kern="0">
                          <a:latin typeface="+mj-ea"/>
                          <a:ea typeface="+mj-ea"/>
                          <a:cs typeface="新細明體"/>
                        </a:rPr>
                        <a:t>開啟率</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a:latin typeface="+mj-ea"/>
                          <a:ea typeface="+mj-ea"/>
                          <a:cs typeface="新細明體"/>
                        </a:rPr>
                        <a:t>超連結</a:t>
                      </a:r>
                      <a:endParaRPr lang="zh-TW" sz="1200" kern="100">
                        <a:latin typeface="+mj-ea"/>
                        <a:ea typeface="+mj-ea"/>
                        <a:cs typeface="Times New Roman"/>
                      </a:endParaRPr>
                    </a:p>
                    <a:p>
                      <a:pPr algn="ctr">
                        <a:lnSpc>
                          <a:spcPts val="1600"/>
                        </a:lnSpc>
                        <a:spcAft>
                          <a:spcPts val="0"/>
                        </a:spcAft>
                      </a:pPr>
                      <a:r>
                        <a:rPr lang="zh-TW" sz="1200" kern="0">
                          <a:latin typeface="+mj-ea"/>
                          <a:ea typeface="+mj-ea"/>
                          <a:cs typeface="新細明體"/>
                        </a:rPr>
                        <a:t>點擊數</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a:lnSpc>
                          <a:spcPts val="1600"/>
                        </a:lnSpc>
                        <a:spcAft>
                          <a:spcPts val="0"/>
                        </a:spcAft>
                      </a:pPr>
                      <a:r>
                        <a:rPr lang="zh-TW" sz="1200" kern="0">
                          <a:latin typeface="+mj-ea"/>
                          <a:ea typeface="+mj-ea"/>
                          <a:cs typeface="新細明體"/>
                        </a:rPr>
                        <a:t>超連結</a:t>
                      </a:r>
                      <a:endParaRPr lang="zh-TW" sz="1200" kern="100">
                        <a:latin typeface="+mj-ea"/>
                        <a:ea typeface="+mj-ea"/>
                        <a:cs typeface="Times New Roman"/>
                      </a:endParaRPr>
                    </a:p>
                    <a:p>
                      <a:pPr algn="ctr">
                        <a:lnSpc>
                          <a:spcPts val="1600"/>
                        </a:lnSpc>
                        <a:spcAft>
                          <a:spcPts val="0"/>
                        </a:spcAft>
                      </a:pPr>
                      <a:r>
                        <a:rPr lang="zh-TW" sz="1200" kern="0">
                          <a:latin typeface="+mj-ea"/>
                          <a:ea typeface="+mj-ea"/>
                          <a:cs typeface="新細明體"/>
                        </a:rPr>
                        <a:t>點擊率</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A</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6</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5.8%</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B</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0.6%</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C</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D</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E</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1.8%</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F</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G</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22</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2.3%</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2</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H</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3.1%</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I</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J</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2</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K</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3</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L</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11</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014">
                <a:tc>
                  <a:txBody>
                    <a:bodyPr/>
                    <a:lstStyle/>
                    <a:p>
                      <a:pPr marL="177800" algn="ctr">
                        <a:lnSpc>
                          <a:spcPts val="2600"/>
                        </a:lnSpc>
                        <a:spcAft>
                          <a:spcPts val="0"/>
                        </a:spcAft>
                      </a:pPr>
                      <a:r>
                        <a:rPr lang="en-US" altLang="zh-TW" sz="1800" b="1" kern="100" dirty="0" smtClean="0">
                          <a:latin typeface="+mj-ea"/>
                          <a:ea typeface="+mj-ea"/>
                          <a:cs typeface="Times New Roman"/>
                        </a:rPr>
                        <a:t>M</a:t>
                      </a:r>
                      <a:endParaRPr lang="zh-TW" sz="1800" b="1" kern="100" dirty="0">
                        <a:latin typeface="+mj-ea"/>
                        <a:ea typeface="+mj-ea"/>
                        <a:cs typeface="Times New Roman"/>
                      </a:endParaRPr>
                    </a:p>
                  </a:txBody>
                  <a:tcPr marL="14589" marR="14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19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6</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3.9%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a:solidFill>
                            <a:srgbClr val="000000"/>
                          </a:solidFill>
                          <a:latin typeface="+mj-ea"/>
                          <a:ea typeface="+mj-ea"/>
                          <a:cs typeface="Times New Roman"/>
                        </a:rPr>
                        <a:t>0</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en-US" sz="1200" kern="100" dirty="0">
                          <a:solidFill>
                            <a:srgbClr val="000000"/>
                          </a:solidFill>
                          <a:latin typeface="+mj-ea"/>
                          <a:ea typeface="+mj-ea"/>
                          <a:cs typeface="Times New Roman"/>
                        </a:rPr>
                        <a:t>0.0%</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17">
                <a:tc>
                  <a:txBody>
                    <a:bodyPr/>
                    <a:lstStyle/>
                    <a:p>
                      <a:pPr algn="ctr">
                        <a:lnSpc>
                          <a:spcPts val="2800"/>
                        </a:lnSpc>
                        <a:spcAft>
                          <a:spcPts val="0"/>
                        </a:spcAft>
                      </a:pPr>
                      <a:r>
                        <a:rPr lang="zh-TW" sz="1200" kern="0" dirty="0">
                          <a:latin typeface="+mj-ea"/>
                          <a:ea typeface="+mj-ea"/>
                          <a:cs typeface="新細明體"/>
                        </a:rPr>
                        <a:t>各項目總計</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159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24</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1.9%</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a:solidFill>
                            <a:srgbClr val="FF0000"/>
                          </a:solidFill>
                          <a:latin typeface="+mj-ea"/>
                          <a:ea typeface="+mj-ea"/>
                          <a:cs typeface="Times New Roman"/>
                        </a:rPr>
                        <a:t>6</a:t>
                      </a:r>
                      <a:endParaRPr lang="zh-TW" sz="1200" kern="10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ts val="2800"/>
                        </a:lnSpc>
                        <a:spcAft>
                          <a:spcPts val="0"/>
                        </a:spcAft>
                      </a:pPr>
                      <a:r>
                        <a:rPr lang="en-US" sz="1200" kern="100" dirty="0">
                          <a:solidFill>
                            <a:srgbClr val="FF0000"/>
                          </a:solidFill>
                          <a:latin typeface="+mj-ea"/>
                          <a:ea typeface="+mj-ea"/>
                          <a:cs typeface="Times New Roman"/>
                        </a:rPr>
                        <a:t>0.5%</a:t>
                      </a:r>
                      <a:endParaRPr lang="zh-TW" sz="1200" kern="100" dirty="0">
                        <a:latin typeface="+mj-ea"/>
                        <a:ea typeface="+mj-ea"/>
                        <a:cs typeface="Times New Roman"/>
                      </a:endParaRPr>
                    </a:p>
                  </a:txBody>
                  <a:tcPr marL="15295" marR="15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bl>
          </a:graphicData>
        </a:graphic>
      </p:graphicFrame>
      <p:sp>
        <p:nvSpPr>
          <p:cNvPr id="8" name="圓角矩形 7"/>
          <p:cNvSpPr/>
          <p:nvPr/>
        </p:nvSpPr>
        <p:spPr>
          <a:xfrm>
            <a:off x="214313" y="1785938"/>
            <a:ext cx="8715375" cy="3571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214313" y="3071813"/>
            <a:ext cx="8715375" cy="3571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9"/>
          <p:cNvSpPr/>
          <p:nvPr/>
        </p:nvSpPr>
        <p:spPr>
          <a:xfrm>
            <a:off x="3000375" y="1785938"/>
            <a:ext cx="2928938" cy="357187"/>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圓角矩形 10"/>
          <p:cNvSpPr/>
          <p:nvPr/>
        </p:nvSpPr>
        <p:spPr>
          <a:xfrm>
            <a:off x="5786438" y="3071813"/>
            <a:ext cx="2928937" cy="357187"/>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 11"/>
          <p:cNvSpPr/>
          <p:nvPr/>
        </p:nvSpPr>
        <p:spPr>
          <a:xfrm>
            <a:off x="2714625" y="3857625"/>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13" name="圓角矩形 12"/>
          <p:cNvSpPr/>
          <p:nvPr/>
        </p:nvSpPr>
        <p:spPr>
          <a:xfrm>
            <a:off x="1357313" y="5214938"/>
            <a:ext cx="6929437"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測試人數影響百分比</a:t>
            </a:r>
            <a:r>
              <a:rPr lang="en-US" altLang="zh-TW" sz="2800" dirty="0"/>
              <a:t>/</a:t>
            </a:r>
            <a:r>
              <a:rPr lang="zh-TW" altLang="en-US" sz="2800" dirty="0"/>
              <a:t>隨機抽樣</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圖表 1"/>
          <p:cNvPicPr>
            <a:picLocks noChangeArrowheads="1"/>
          </p:cNvPicPr>
          <p:nvPr/>
        </p:nvPicPr>
        <p:blipFill>
          <a:blip r:embed="rId2"/>
          <a:srcRect/>
          <a:stretch>
            <a:fillRect/>
          </a:stretch>
        </p:blipFill>
        <p:spPr bwMode="auto">
          <a:xfrm>
            <a:off x="357188" y="357188"/>
            <a:ext cx="4071937" cy="2428875"/>
          </a:xfrm>
          <a:prstGeom prst="rect">
            <a:avLst/>
          </a:prstGeom>
          <a:noFill/>
          <a:ln w="9525">
            <a:noFill/>
            <a:miter lim="800000"/>
            <a:headEnd/>
            <a:tailEnd/>
          </a:ln>
        </p:spPr>
      </p:pic>
      <p:pic>
        <p:nvPicPr>
          <p:cNvPr id="53250" name="圖表 3"/>
          <p:cNvPicPr>
            <a:picLocks noChangeArrowheads="1"/>
          </p:cNvPicPr>
          <p:nvPr/>
        </p:nvPicPr>
        <p:blipFill>
          <a:blip r:embed="rId3"/>
          <a:srcRect b="-70"/>
          <a:stretch>
            <a:fillRect/>
          </a:stretch>
        </p:blipFill>
        <p:spPr bwMode="auto">
          <a:xfrm>
            <a:off x="4500563" y="357188"/>
            <a:ext cx="4246562" cy="2428875"/>
          </a:xfrm>
          <a:prstGeom prst="rect">
            <a:avLst/>
          </a:prstGeom>
          <a:noFill/>
          <a:ln w="9525">
            <a:noFill/>
            <a:miter lim="800000"/>
            <a:headEnd/>
            <a:tailEnd/>
          </a:ln>
        </p:spPr>
      </p:pic>
      <p:graphicFrame>
        <p:nvGraphicFramePr>
          <p:cNvPr id="13" name="表格 12"/>
          <p:cNvGraphicFramePr>
            <a:graphicFrameLocks noGrp="1"/>
          </p:cNvGraphicFramePr>
          <p:nvPr/>
        </p:nvGraphicFramePr>
        <p:xfrm>
          <a:off x="357188" y="2857500"/>
          <a:ext cx="8429625" cy="3421063"/>
        </p:xfrm>
        <a:graphic>
          <a:graphicData uri="http://schemas.openxmlformats.org/drawingml/2006/table">
            <a:tbl>
              <a:tblPr/>
              <a:tblGrid>
                <a:gridCol w="1011237"/>
                <a:gridCol w="823913"/>
                <a:gridCol w="825500"/>
                <a:gridCol w="823912"/>
                <a:gridCol w="823913"/>
                <a:gridCol w="823912"/>
                <a:gridCol w="823913"/>
                <a:gridCol w="823912"/>
                <a:gridCol w="825500"/>
                <a:gridCol w="823913"/>
              </a:tblGrid>
              <a:tr h="531813">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類別</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巧連智</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個資</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茂德</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殺很大</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豬哥亮</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男人誌</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調查</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花卉展</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合計</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C090"/>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開啟</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次數</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4</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7</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24</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點擊</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次數</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3</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發信</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數</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159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rPr>
                        <a:t>1272</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開啟</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率</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2.5%</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1.3%</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1.3%</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3.8%</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4.4%</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5778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點擊</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zh-TW" sz="1400" b="0" i="0" u="none" strike="noStrike" cap="none" normalizeH="0" baseline="0" smtClean="0">
                          <a:ln>
                            <a:noFill/>
                          </a:ln>
                          <a:solidFill>
                            <a:schemeClr val="tx1"/>
                          </a:solidFill>
                          <a:effectLst/>
                          <a:latin typeface="新細明體" pitchFamily="18" charset="-120"/>
                          <a:ea typeface="新細明體" pitchFamily="18" charset="-120"/>
                        </a:rPr>
                        <a:t>率</a:t>
                      </a:r>
                      <a:endParaRPr kumimoji="0" 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0.6%</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0.0%</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1.9%</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r" defTabSz="914400" rtl="0" eaLnBrk="1" fontAlgn="base" latinLnBrk="0" hangingPunct="1">
                        <a:lnSpc>
                          <a:spcPts val="2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新細明體" pitchFamily="18" charset="-120"/>
                          <a:ea typeface="新細明體" pitchFamily="18" charset="-120"/>
                          <a:cs typeface="Times New Roman" pitchFamily="18" charset="0"/>
                        </a:rPr>
                        <a:t>0.5%</a:t>
                      </a:r>
                      <a:endParaRPr kumimoji="0" lang="zh-TW" altLang="zh-TW" sz="14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endParaRPr>
                    </a:p>
                  </a:txBody>
                  <a:tcPr marL="16050" marR="160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
        <p:nvSpPr>
          <p:cNvPr id="8" name="圓角矩形 7"/>
          <p:cNvSpPr/>
          <p:nvPr/>
        </p:nvSpPr>
        <p:spPr>
          <a:xfrm>
            <a:off x="7358063" y="3500438"/>
            <a:ext cx="571500" cy="42862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圓角矩形 14"/>
          <p:cNvSpPr/>
          <p:nvPr/>
        </p:nvSpPr>
        <p:spPr>
          <a:xfrm>
            <a:off x="4857750" y="3500438"/>
            <a:ext cx="571500" cy="42862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7358063" y="4071938"/>
            <a:ext cx="571500" cy="42862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1571625" y="4429125"/>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
        <p:nvSpPr>
          <p:cNvPr id="10" name="圓角矩形 9"/>
          <p:cNvSpPr/>
          <p:nvPr/>
        </p:nvSpPr>
        <p:spPr>
          <a:xfrm>
            <a:off x="1428750" y="6286500"/>
            <a:ext cx="6929438"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t>測試年齡層影響測試數據</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2"/>
          <p:cNvSpPr>
            <a:spLocks noGrp="1"/>
          </p:cNvSpPr>
          <p:nvPr>
            <p:ph type="title"/>
          </p:nvPr>
        </p:nvSpPr>
        <p:spPr/>
        <p:txBody>
          <a:bodyPr/>
          <a:lstStyle/>
          <a:p>
            <a:r>
              <a:rPr lang="zh-TW" altLang="en-US" smtClean="0"/>
              <a:t>演練結果說明</a:t>
            </a:r>
          </a:p>
        </p:txBody>
      </p:sp>
      <p:sp>
        <p:nvSpPr>
          <p:cNvPr id="54274" name="內容版面配置區 3"/>
          <p:cNvSpPr>
            <a:spLocks noGrp="1"/>
          </p:cNvSpPr>
          <p:nvPr>
            <p:ph idx="1"/>
          </p:nvPr>
        </p:nvSpPr>
        <p:spPr/>
        <p:txBody>
          <a:bodyPr/>
          <a:lstStyle/>
          <a:p>
            <a:r>
              <a:rPr lang="en-US" altLang="zh-TW" smtClean="0"/>
              <a:t>98</a:t>
            </a:r>
            <a:r>
              <a:rPr lang="zh-TW" altLang="en-US" smtClean="0"/>
              <a:t>年政府機關</a:t>
            </a:r>
            <a:r>
              <a:rPr lang="en-US" altLang="zh-TW" smtClean="0"/>
              <a:t>(</a:t>
            </a:r>
            <a:r>
              <a:rPr lang="zh-TW" altLang="en-US" smtClean="0"/>
              <a:t>構</a:t>
            </a:r>
            <a:r>
              <a:rPr lang="en-US" altLang="zh-TW" smtClean="0"/>
              <a:t>)</a:t>
            </a:r>
            <a:r>
              <a:rPr lang="zh-TW" altLang="en-US" smtClean="0"/>
              <a:t>資安演練評審辦法規定：</a:t>
            </a:r>
          </a:p>
          <a:p>
            <a:r>
              <a:rPr lang="en-US" altLang="zh-TW" smtClean="0"/>
              <a:t>(</a:t>
            </a:r>
            <a:r>
              <a:rPr lang="zh-TW" altLang="en-US" smtClean="0"/>
              <a:t>一</a:t>
            </a:r>
            <a:r>
              <a:rPr lang="en-US" altLang="zh-TW" smtClean="0"/>
              <a:t>)</a:t>
            </a:r>
            <a:r>
              <a:rPr lang="zh-TW" altLang="en-US" smtClean="0"/>
              <a:t>中央</a:t>
            </a:r>
            <a:r>
              <a:rPr lang="en-US" altLang="zh-TW" smtClean="0"/>
              <a:t>A</a:t>
            </a:r>
            <a:r>
              <a:rPr lang="zh-TW" altLang="en-US" smtClean="0"/>
              <a:t>級機關</a:t>
            </a:r>
            <a:endParaRPr lang="en-US" altLang="zh-TW" smtClean="0"/>
          </a:p>
          <a:p>
            <a:r>
              <a:rPr lang="zh-TW" altLang="en-US" smtClean="0"/>
              <a:t>惡意郵件開啟率為</a:t>
            </a:r>
            <a:r>
              <a:rPr lang="en-US" altLang="zh-TW" b="1" smtClean="0"/>
              <a:t>16%</a:t>
            </a:r>
            <a:r>
              <a:rPr lang="zh-TW" altLang="en-US" smtClean="0"/>
              <a:t>，附件點閱率為</a:t>
            </a:r>
            <a:r>
              <a:rPr lang="en-US" altLang="zh-TW" b="1" smtClean="0"/>
              <a:t>9%</a:t>
            </a:r>
            <a:r>
              <a:rPr lang="zh-TW" altLang="en-US" smtClean="0"/>
              <a:t>。</a:t>
            </a:r>
          </a:p>
          <a:p>
            <a:r>
              <a:rPr lang="en-US" altLang="zh-TW" smtClean="0"/>
              <a:t>(</a:t>
            </a:r>
            <a:r>
              <a:rPr lang="zh-TW" altLang="en-US" smtClean="0"/>
              <a:t>二</a:t>
            </a:r>
            <a:r>
              <a:rPr lang="en-US" altLang="zh-TW" smtClean="0"/>
              <a:t>)</a:t>
            </a:r>
            <a:r>
              <a:rPr lang="zh-TW" altLang="en-US" smtClean="0"/>
              <a:t>其餘主管機關</a:t>
            </a:r>
            <a:endParaRPr lang="en-US" altLang="zh-TW" smtClean="0"/>
          </a:p>
          <a:p>
            <a:r>
              <a:rPr lang="zh-TW" altLang="en-US" smtClean="0"/>
              <a:t>惡意郵件開啟率為</a:t>
            </a:r>
            <a:r>
              <a:rPr lang="en-US" altLang="zh-TW" b="1" smtClean="0"/>
              <a:t>26%</a:t>
            </a:r>
            <a:r>
              <a:rPr lang="zh-TW" altLang="en-US" smtClean="0"/>
              <a:t>，附件點閱率為</a:t>
            </a:r>
            <a:r>
              <a:rPr lang="en-US" altLang="zh-TW" b="1" smtClean="0"/>
              <a:t>15%</a:t>
            </a:r>
            <a:r>
              <a:rPr lang="zh-TW" altLang="en-US" smtClean="0"/>
              <a:t>。</a:t>
            </a:r>
            <a:r>
              <a:rPr lang="en-US" smtClean="0"/>
              <a:t> </a:t>
            </a:r>
          </a:p>
          <a:p>
            <a:r>
              <a:rPr lang="en-US" altLang="zh-TW" smtClean="0"/>
              <a:t>(</a:t>
            </a:r>
            <a:r>
              <a:rPr lang="zh-TW" altLang="en-US" smtClean="0"/>
              <a:t>開啟社交工程信件之</a:t>
            </a:r>
            <a:r>
              <a:rPr lang="en-US" altLang="zh-TW" smtClean="0"/>
              <a:t>)</a:t>
            </a:r>
            <a:endParaRPr lang="zh-TW" altLang="en-US" smtClean="0"/>
          </a:p>
          <a:p>
            <a:r>
              <a:rPr lang="zh-TW" altLang="en-US" smtClean="0"/>
              <a:t>次數</a:t>
            </a:r>
            <a:r>
              <a:rPr lang="en-US" altLang="zh-TW" b="1" smtClean="0"/>
              <a:t>24</a:t>
            </a:r>
            <a:r>
              <a:rPr lang="zh-TW" altLang="en-US" smtClean="0"/>
              <a:t>次，佔該項發信量</a:t>
            </a:r>
            <a:r>
              <a:rPr lang="en-US" altLang="zh-TW" b="1" smtClean="0"/>
              <a:t>1272</a:t>
            </a:r>
            <a:r>
              <a:rPr lang="zh-TW" altLang="en-US" smtClean="0"/>
              <a:t>封信中的  </a:t>
            </a:r>
            <a:r>
              <a:rPr lang="en-US" altLang="zh-TW" b="1" smtClean="0"/>
              <a:t>1.9%</a:t>
            </a:r>
            <a:endParaRPr lang="zh-TW" altLang="en-US" smtClean="0"/>
          </a:p>
          <a:p>
            <a:r>
              <a:rPr lang="zh-TW" altLang="en-US" smtClean="0"/>
              <a:t>下載社交工程信件中附件</a:t>
            </a:r>
            <a:r>
              <a:rPr lang="en-US" altLang="zh-TW" smtClean="0"/>
              <a:t>(</a:t>
            </a:r>
            <a:r>
              <a:rPr lang="zh-TW" altLang="en-US" smtClean="0"/>
              <a:t>指點選超連結</a:t>
            </a:r>
            <a:r>
              <a:rPr lang="en-US" altLang="zh-TW" smtClean="0"/>
              <a:t>)</a:t>
            </a:r>
            <a:r>
              <a:rPr lang="zh-TW" altLang="en-US" smtClean="0"/>
              <a:t>之點閱率</a:t>
            </a:r>
          </a:p>
          <a:p>
            <a:r>
              <a:rPr lang="zh-TW" altLang="en-US" smtClean="0"/>
              <a:t>次數</a:t>
            </a:r>
            <a:r>
              <a:rPr lang="en-US" altLang="zh-TW" b="1" smtClean="0"/>
              <a:t>6</a:t>
            </a:r>
            <a:r>
              <a:rPr lang="zh-TW" altLang="en-US" smtClean="0"/>
              <a:t>次，佔該項發信量</a:t>
            </a:r>
            <a:r>
              <a:rPr lang="en-US" altLang="zh-TW" b="1" smtClean="0"/>
              <a:t>1272</a:t>
            </a:r>
            <a:r>
              <a:rPr lang="zh-TW" altLang="en-US" smtClean="0"/>
              <a:t>封信中的  </a:t>
            </a:r>
            <a:r>
              <a:rPr lang="en-US" altLang="zh-TW" b="1" smtClean="0"/>
              <a:t>0.5%</a:t>
            </a:r>
            <a:r>
              <a:rPr lang="en-US" altLang="zh-TW" smtClean="0"/>
              <a:t> </a:t>
            </a:r>
            <a:endParaRPr lang="zh-TW" altLang="en-US" smtClean="0"/>
          </a:p>
          <a:p>
            <a:endParaRPr lang="zh-TW" altLang="en-US" smtClean="0"/>
          </a:p>
        </p:txBody>
      </p:sp>
      <p:sp>
        <p:nvSpPr>
          <p:cNvPr id="5" name="圓角矩形 4"/>
          <p:cNvSpPr/>
          <p:nvPr/>
        </p:nvSpPr>
        <p:spPr>
          <a:xfrm>
            <a:off x="7215188" y="4286250"/>
            <a:ext cx="1500187" cy="428625"/>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圓角矩形 6"/>
          <p:cNvSpPr/>
          <p:nvPr/>
        </p:nvSpPr>
        <p:spPr>
          <a:xfrm>
            <a:off x="7072313" y="5214938"/>
            <a:ext cx="1500187" cy="428625"/>
          </a:xfrm>
          <a:prstGeom prst="round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4000500" y="64293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p:txBody>
          <a:bodyPr/>
          <a:lstStyle/>
          <a:p>
            <a:r>
              <a:rPr lang="zh-TW" altLang="en-US" smtClean="0"/>
              <a:t>演練結果明細表</a:t>
            </a:r>
          </a:p>
        </p:txBody>
      </p:sp>
      <p:graphicFrame>
        <p:nvGraphicFramePr>
          <p:cNvPr id="6" name="表格 5"/>
          <p:cNvGraphicFramePr>
            <a:graphicFrameLocks noGrp="1"/>
          </p:cNvGraphicFramePr>
          <p:nvPr/>
        </p:nvGraphicFramePr>
        <p:xfrm>
          <a:off x="428625" y="1428750"/>
          <a:ext cx="8358188" cy="4857750"/>
        </p:xfrm>
        <a:graphic>
          <a:graphicData uri="http://schemas.openxmlformats.org/drawingml/2006/table">
            <a:tbl>
              <a:tblPr/>
              <a:tblGrid>
                <a:gridCol w="2061293"/>
                <a:gridCol w="801255"/>
                <a:gridCol w="610632"/>
                <a:gridCol w="610632"/>
                <a:gridCol w="610632"/>
                <a:gridCol w="610632"/>
                <a:gridCol w="610632"/>
                <a:gridCol w="610632"/>
                <a:gridCol w="610632"/>
                <a:gridCol w="610632"/>
                <a:gridCol w="610632"/>
              </a:tblGrid>
              <a:tr h="1022691">
                <a:tc>
                  <a:txBody>
                    <a:bodyPr/>
                    <a:lstStyle/>
                    <a:p>
                      <a:pPr algn="ctr">
                        <a:lnSpc>
                          <a:spcPts val="1600"/>
                        </a:lnSpc>
                        <a:spcAft>
                          <a:spcPts val="0"/>
                        </a:spcAft>
                      </a:pPr>
                      <a:r>
                        <a:rPr lang="zh-TW" sz="1600" b="1" kern="0" dirty="0">
                          <a:solidFill>
                            <a:srgbClr val="000000"/>
                          </a:solidFill>
                          <a:latin typeface="+mj-ea"/>
                          <a:ea typeface="+mj-ea"/>
                          <a:cs typeface="新細明體"/>
                        </a:rPr>
                        <a:t>單位</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姓名</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巧</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連</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智</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收</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集</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個</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資</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茂</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德</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增</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資</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遊</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戲</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桌</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布</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豬</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哥</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亮</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男</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人</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誌</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座</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位</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靠</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窗</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花</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卉</a:t>
                      </a:r>
                      <a:endParaRPr lang="zh-TW" sz="1600" kern="100" dirty="0">
                        <a:latin typeface="+mj-ea"/>
                        <a:ea typeface="+mj-ea"/>
                        <a:cs typeface="Times New Roman"/>
                      </a:endParaRPr>
                    </a:p>
                    <a:p>
                      <a:pPr algn="ctr">
                        <a:lnSpc>
                          <a:spcPts val="1600"/>
                        </a:lnSpc>
                        <a:spcAft>
                          <a:spcPts val="0"/>
                        </a:spcAft>
                      </a:pPr>
                      <a:r>
                        <a:rPr lang="zh-TW" sz="1600" b="1" kern="0" dirty="0">
                          <a:solidFill>
                            <a:srgbClr val="000000"/>
                          </a:solidFill>
                          <a:latin typeface="+mj-ea"/>
                          <a:ea typeface="+mj-ea"/>
                          <a:cs typeface="新細明體"/>
                        </a:rPr>
                        <a:t>展</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600"/>
                        </a:lnSpc>
                        <a:spcAft>
                          <a:spcPts val="0"/>
                        </a:spcAft>
                      </a:pPr>
                      <a:r>
                        <a:rPr lang="zh-TW" sz="1600" b="1" kern="0" dirty="0">
                          <a:solidFill>
                            <a:srgbClr val="000000"/>
                          </a:solidFill>
                          <a:latin typeface="+mj-ea"/>
                          <a:ea typeface="+mj-ea"/>
                          <a:cs typeface="新細明體"/>
                        </a:rPr>
                        <a:t>統</a:t>
                      </a:r>
                      <a:r>
                        <a:rPr lang="en-US" sz="1600" b="1" kern="0" dirty="0">
                          <a:solidFill>
                            <a:srgbClr val="000000"/>
                          </a:solidFill>
                          <a:latin typeface="+mj-ea"/>
                          <a:ea typeface="+mj-ea"/>
                          <a:cs typeface="新細明體"/>
                        </a:rPr>
                        <a:t/>
                      </a:r>
                      <a:br>
                        <a:rPr lang="en-US" sz="1600" b="1" kern="0" dirty="0">
                          <a:solidFill>
                            <a:srgbClr val="000000"/>
                          </a:solidFill>
                          <a:latin typeface="+mj-ea"/>
                          <a:ea typeface="+mj-ea"/>
                          <a:cs typeface="新細明體"/>
                        </a:rPr>
                      </a:br>
                      <a:r>
                        <a:rPr lang="zh-TW" sz="1600" b="1" kern="0" dirty="0">
                          <a:solidFill>
                            <a:srgbClr val="000000"/>
                          </a:solidFill>
                          <a:latin typeface="+mj-ea"/>
                          <a:ea typeface="+mj-ea"/>
                          <a:cs typeface="新細明體"/>
                        </a:rPr>
                        <a:t>計</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A</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kumimoji="0" lang="zh-TW" altLang="en-US" sz="1400" kern="100" dirty="0" smtClean="0">
                          <a:solidFill>
                            <a:schemeClr val="tx1"/>
                          </a:solidFill>
                          <a:latin typeface="+mj-ea"/>
                          <a:ea typeface="+mn-ea"/>
                          <a:cs typeface="Times New Roman"/>
                        </a:rPr>
                        <a:t>加菲貓</a:t>
                      </a:r>
                      <a:endParaRPr kumimoji="0" lang="zh-TW" altLang="en-US" sz="1400" kern="100" dirty="0">
                        <a:solidFill>
                          <a:schemeClr val="tx1"/>
                        </a:solidFill>
                        <a:latin typeface="+mj-ea"/>
                        <a:ea typeface="+mn-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4</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B</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米妮</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3</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C</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皮卡丘</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3</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D</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哆啦</a:t>
                      </a:r>
                      <a:r>
                        <a:rPr lang="en-US" altLang="zh-TW" sz="1400" kern="100" dirty="0" smtClean="0">
                          <a:latin typeface="+mj-ea"/>
                          <a:ea typeface="+mj-ea"/>
                          <a:cs typeface="Times New Roman"/>
                        </a:rPr>
                        <a:t>A</a:t>
                      </a:r>
                      <a:r>
                        <a:rPr lang="zh-TW" altLang="en-US" sz="1400" kern="100" dirty="0" smtClean="0">
                          <a:latin typeface="+mj-ea"/>
                          <a:ea typeface="+mj-ea"/>
                          <a:cs typeface="Times New Roman"/>
                        </a:rPr>
                        <a:t>夢</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2</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3</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E</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柯南</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F</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蠟筆小新</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G</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小熊維尼</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2</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H</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米其</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a:latin typeface="+mj-ea"/>
                          <a:ea typeface="+mj-ea"/>
                          <a:cs typeface="Times New Roman"/>
                        </a:rPr>
                        <a:t>1</a:t>
                      </a:r>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I</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櫻木花道</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3509">
                <a:tc>
                  <a:txBody>
                    <a:bodyPr/>
                    <a:lstStyle/>
                    <a:p>
                      <a:pPr algn="ctr">
                        <a:lnSpc>
                          <a:spcPts val="2400"/>
                        </a:lnSpc>
                        <a:spcAft>
                          <a:spcPts val="0"/>
                        </a:spcAft>
                      </a:pPr>
                      <a:r>
                        <a:rPr lang="en-US" altLang="zh-TW" sz="2000" b="1" kern="100" dirty="0" smtClean="0">
                          <a:latin typeface="+mj-ea"/>
                          <a:ea typeface="+mj-ea"/>
                          <a:cs typeface="Times New Roman"/>
                        </a:rPr>
                        <a:t>J</a:t>
                      </a:r>
                      <a:endParaRPr lang="zh-TW" sz="2000" b="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zh-TW" altLang="en-US" sz="1400" kern="100" dirty="0" smtClean="0">
                          <a:latin typeface="+mj-ea"/>
                          <a:ea typeface="+mj-ea"/>
                          <a:cs typeface="Times New Roman"/>
                        </a:rPr>
                        <a:t>史奴比</a:t>
                      </a:r>
                      <a:endParaRPr lang="zh-TW" sz="14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i="1"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endParaRPr lang="en-US" sz="1600" kern="100" dirty="0">
                        <a:latin typeface="+mj-ea"/>
                        <a:ea typeface="+mj-ea"/>
                        <a:cs typeface="新細明體"/>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400"/>
                        </a:lnSpc>
                        <a:spcAft>
                          <a:spcPts val="0"/>
                        </a:spcAft>
                      </a:pPr>
                      <a:r>
                        <a:rPr lang="en-US" sz="1600" kern="100" dirty="0">
                          <a:latin typeface="+mj-ea"/>
                          <a:ea typeface="+mj-ea"/>
                          <a:cs typeface="Times New Roman"/>
                        </a:rPr>
                        <a:t>1</a:t>
                      </a:r>
                      <a:endParaRPr lang="zh-TW" sz="1600" kern="100" dirty="0">
                        <a:latin typeface="+mj-ea"/>
                        <a:ea typeface="+mj-ea"/>
                        <a:cs typeface="Times New Roman"/>
                      </a:endParaRPr>
                    </a:p>
                  </a:txBody>
                  <a:tcPr marL="11021" marR="11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圓角矩形 3"/>
          <p:cNvSpPr/>
          <p:nvPr/>
        </p:nvSpPr>
        <p:spPr>
          <a:xfrm>
            <a:off x="4000500" y="642938"/>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dirty="0">
                <a:solidFill>
                  <a:srgbClr val="FF0000"/>
                </a:solidFill>
                <a:latin typeface="標楷體" pitchFamily="65" charset="-120"/>
                <a:ea typeface="標楷體" pitchFamily="65" charset="-120"/>
              </a:rPr>
              <a:t>(</a:t>
            </a:r>
            <a:r>
              <a:rPr lang="zh-TW" altLang="en-US" sz="4000" dirty="0">
                <a:solidFill>
                  <a:srgbClr val="FF0000"/>
                </a:solidFill>
                <a:latin typeface="標楷體" pitchFamily="65" charset="-120"/>
                <a:ea typeface="標楷體" pitchFamily="65" charset="-120"/>
              </a:rPr>
              <a:t>模擬數據</a:t>
            </a:r>
            <a:r>
              <a:rPr lang="en-US" altLang="zh-TW" sz="4000" dirty="0">
                <a:solidFill>
                  <a:srgbClr val="FF0000"/>
                </a:solidFill>
                <a:latin typeface="標楷體" pitchFamily="65" charset="-120"/>
                <a:ea typeface="標楷體" pitchFamily="65" charset="-120"/>
              </a:rPr>
              <a:t>)</a:t>
            </a: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p:txBody>
          <a:bodyPr/>
          <a:lstStyle/>
          <a:p>
            <a:r>
              <a:rPr lang="zh-TW" altLang="en-US" smtClean="0"/>
              <a:t>三、防範電子郵件社交工程的方法</a:t>
            </a:r>
          </a:p>
        </p:txBody>
      </p:sp>
      <p:sp>
        <p:nvSpPr>
          <p:cNvPr id="3" name="內容版面配置區 2"/>
          <p:cNvSpPr>
            <a:spLocks noGrp="1"/>
          </p:cNvSpPr>
          <p:nvPr>
            <p:ph idx="1"/>
          </p:nvPr>
        </p:nvSpPr>
        <p:spPr/>
        <p:txBody>
          <a:bodyPr>
            <a:normAutofit lnSpcReduction="10000"/>
          </a:bodyPr>
          <a:lstStyle/>
          <a:p>
            <a:pPr>
              <a:defRPr/>
            </a:pPr>
            <a:r>
              <a:rPr lang="en-US" dirty="0" smtClean="0"/>
              <a:t>1. </a:t>
            </a:r>
            <a:r>
              <a:rPr lang="zh-TW" altLang="en-US" dirty="0" smtClean="0"/>
              <a:t>注意可疑電子郵件的特徵</a:t>
            </a:r>
          </a:p>
          <a:p>
            <a:pPr lvl="1">
              <a:defRPr/>
            </a:pPr>
            <a:r>
              <a:rPr lang="en-US" dirty="0" smtClean="0"/>
              <a:t>1-1-</a:t>
            </a:r>
            <a:r>
              <a:rPr lang="zh-TW" altLang="en-US" dirty="0" smtClean="0"/>
              <a:t>過於聳動的主旨與緊急要求</a:t>
            </a:r>
          </a:p>
          <a:p>
            <a:pPr lvl="1">
              <a:defRPr/>
            </a:pPr>
            <a:r>
              <a:rPr lang="en-US" dirty="0" smtClean="0"/>
              <a:t>1-2-</a:t>
            </a:r>
            <a:r>
              <a:rPr lang="zh-TW" altLang="en-US" dirty="0" smtClean="0"/>
              <a:t>不正常的發信時間</a:t>
            </a:r>
          </a:p>
          <a:p>
            <a:pPr lvl="1">
              <a:defRPr/>
            </a:pPr>
            <a:r>
              <a:rPr lang="en-US" dirty="0" smtClean="0"/>
              <a:t>1-3-</a:t>
            </a:r>
            <a:r>
              <a:rPr lang="zh-TW" altLang="en-US" dirty="0" smtClean="0"/>
              <a:t>陌生人或少往來對象來信</a:t>
            </a:r>
          </a:p>
          <a:p>
            <a:pPr lvl="1">
              <a:defRPr/>
            </a:pPr>
            <a:r>
              <a:rPr lang="en-US" dirty="0" smtClean="0"/>
              <a:t>1-4-</a:t>
            </a:r>
            <a:r>
              <a:rPr lang="zh-TW" altLang="en-US" dirty="0" smtClean="0"/>
              <a:t>認識的人來信但主旨或內容與其習性不符</a:t>
            </a:r>
          </a:p>
          <a:p>
            <a:pPr lvl="1">
              <a:defRPr/>
            </a:pPr>
            <a:r>
              <a:rPr lang="en-US" dirty="0" smtClean="0"/>
              <a:t>1-5-</a:t>
            </a:r>
            <a:r>
              <a:rPr lang="zh-TW" altLang="en-US" dirty="0" smtClean="0"/>
              <a:t>要求輸入私密資料送出</a:t>
            </a:r>
          </a:p>
          <a:p>
            <a:pPr>
              <a:defRPr/>
            </a:pPr>
            <a:r>
              <a:rPr lang="en-US" dirty="0" smtClean="0"/>
              <a:t>2. </a:t>
            </a:r>
            <a:r>
              <a:rPr lang="zh-TW" altLang="en-US" dirty="0" smtClean="0"/>
              <a:t>社交工程信件的防範措施</a:t>
            </a:r>
          </a:p>
          <a:p>
            <a:pPr lvl="1">
              <a:defRPr/>
            </a:pPr>
            <a:r>
              <a:rPr lang="en-US" dirty="0" smtClean="0"/>
              <a:t>2-1-</a:t>
            </a:r>
            <a:r>
              <a:rPr lang="zh-TW" altLang="en-US" dirty="0" smtClean="0"/>
              <a:t>關閉預覽窗格</a:t>
            </a:r>
          </a:p>
          <a:p>
            <a:pPr lvl="1">
              <a:defRPr/>
            </a:pPr>
            <a:r>
              <a:rPr lang="en-US" dirty="0" smtClean="0"/>
              <a:t>2-2-</a:t>
            </a:r>
            <a:r>
              <a:rPr lang="zh-TW" altLang="en-US" dirty="0" smtClean="0"/>
              <a:t>非必要閱讀郵件逕行刪除</a:t>
            </a:r>
          </a:p>
          <a:p>
            <a:pPr lvl="1">
              <a:defRPr/>
            </a:pPr>
            <a:r>
              <a:rPr lang="en-US" dirty="0" smtClean="0"/>
              <a:t>2-3-</a:t>
            </a:r>
            <a:r>
              <a:rPr lang="zh-TW" altLang="en-US" dirty="0" smtClean="0"/>
              <a:t>確認信件來源</a:t>
            </a:r>
          </a:p>
          <a:p>
            <a:pPr lvl="1">
              <a:defRPr/>
            </a:pPr>
            <a:r>
              <a:rPr lang="en-US" dirty="0" smtClean="0"/>
              <a:t>2-4-</a:t>
            </a:r>
            <a:r>
              <a:rPr lang="zh-TW" altLang="en-US" dirty="0" smtClean="0"/>
              <a:t>設定為純文字讀取模式再開啟郵件閱讀</a:t>
            </a:r>
          </a:p>
          <a:p>
            <a:pPr lvl="1">
              <a:defRPr/>
            </a:pPr>
            <a:r>
              <a:rPr lang="en-US" dirty="0" smtClean="0"/>
              <a:t>2-5-</a:t>
            </a:r>
            <a:r>
              <a:rPr lang="zh-TW" altLang="en-US" dirty="0" smtClean="0"/>
              <a:t>避免開啟郵件內的超連結</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退信攻擊</a:t>
            </a:r>
          </a:p>
        </p:txBody>
      </p:sp>
      <p:sp>
        <p:nvSpPr>
          <p:cNvPr id="19458" name="內容版面配置區 2"/>
          <p:cNvSpPr>
            <a:spLocks noGrp="1"/>
          </p:cNvSpPr>
          <p:nvPr>
            <p:ph idx="1"/>
          </p:nvPr>
        </p:nvSpPr>
        <p:spPr/>
        <p:txBody>
          <a:bodyPr/>
          <a:lstStyle/>
          <a:p>
            <a:endParaRPr lang="en-US" altLang="zh-TW" i="1" u="sng" smtClean="0">
              <a:solidFill>
                <a:srgbClr val="FF0000"/>
              </a:solidFill>
            </a:endParaRPr>
          </a:p>
          <a:p>
            <a:pPr>
              <a:spcBef>
                <a:spcPts val="1800"/>
              </a:spcBef>
            </a:pPr>
            <a:r>
              <a:rPr lang="zh-TW" altLang="en-US" b="1" i="1" u="sng" smtClean="0">
                <a:solidFill>
                  <a:srgbClr val="FF0000"/>
                </a:solidFill>
              </a:rPr>
              <a:t>收件人不存在導致無法送達郵件</a:t>
            </a:r>
            <a:r>
              <a:rPr lang="zh-TW" altLang="en-US" smtClean="0"/>
              <a:t>，就會自動將該</a:t>
            </a:r>
            <a:r>
              <a:rPr lang="zh-TW" altLang="en-US" b="1" i="1" u="sng" smtClean="0">
                <a:solidFill>
                  <a:srgbClr val="FF0000"/>
                </a:solidFill>
              </a:rPr>
              <a:t>退信訊息寄回給原寄件者</a:t>
            </a:r>
            <a:endParaRPr lang="en-US" altLang="zh-TW" b="1" i="1" u="sng" smtClean="0">
              <a:solidFill>
                <a:srgbClr val="FF0000"/>
              </a:solidFill>
            </a:endParaRPr>
          </a:p>
          <a:p>
            <a:pPr>
              <a:spcBef>
                <a:spcPts val="1800"/>
              </a:spcBef>
            </a:pPr>
            <a:r>
              <a:rPr lang="zh-TW" altLang="en-US" smtClean="0"/>
              <a:t>利用這項功能，使用</a:t>
            </a:r>
            <a:r>
              <a:rPr lang="zh-TW" altLang="en-US" i="1" u="sng" smtClean="0">
                <a:solidFill>
                  <a:srgbClr val="FF0000"/>
                </a:solidFill>
              </a:rPr>
              <a:t>字典攻擊所蒐集到的</a:t>
            </a:r>
            <a:r>
              <a:rPr lang="en-US" altLang="zh-TW" i="1" u="sng" smtClean="0">
                <a:solidFill>
                  <a:srgbClr val="FF0000"/>
                </a:solidFill>
              </a:rPr>
              <a:t>Email</a:t>
            </a:r>
          </a:p>
          <a:p>
            <a:pPr>
              <a:spcBef>
                <a:spcPts val="1800"/>
              </a:spcBef>
            </a:pPr>
            <a:r>
              <a:rPr lang="zh-TW" altLang="en-US" smtClean="0"/>
              <a:t>將</a:t>
            </a:r>
            <a:r>
              <a:rPr lang="zh-TW" altLang="en-US" b="1" i="1" u="sng" smtClean="0">
                <a:solidFill>
                  <a:srgbClr val="FF0000"/>
                </a:solidFill>
              </a:rPr>
              <a:t>欲攻擊的對象設定為寄件者</a:t>
            </a:r>
            <a:endParaRPr lang="en-US" altLang="zh-TW" b="1" i="1" u="sng" smtClean="0">
              <a:solidFill>
                <a:srgbClr val="FF0000"/>
              </a:solidFill>
            </a:endParaRPr>
          </a:p>
          <a:p>
            <a:pPr>
              <a:spcBef>
                <a:spcPts val="1800"/>
              </a:spcBef>
            </a:pPr>
            <a:r>
              <a:rPr lang="zh-TW" altLang="en-US" b="1" i="1" u="sng" smtClean="0">
                <a:solidFill>
                  <a:srgbClr val="FF0000"/>
                </a:solidFill>
              </a:rPr>
              <a:t>收件者使用其他單位不存在的帳號</a:t>
            </a:r>
            <a:endParaRPr lang="en-US" altLang="zh-TW" b="1" i="1" u="sng" smtClean="0">
              <a:solidFill>
                <a:srgbClr val="FF0000"/>
              </a:solidFill>
            </a:endParaRPr>
          </a:p>
          <a:p>
            <a:pPr>
              <a:spcBef>
                <a:spcPts val="1800"/>
              </a:spcBef>
            </a:pPr>
            <a:r>
              <a:rPr lang="zh-TW" altLang="en-US" smtClean="0"/>
              <a:t>然後你就會收到一封</a:t>
            </a:r>
            <a:r>
              <a:rPr lang="zh-TW" altLang="en-US" b="1" i="1" u="sng" smtClean="0">
                <a:solidFill>
                  <a:srgbClr val="FF0000"/>
                </a:solidFill>
              </a:rPr>
              <a:t>不是自己寄出去的退信</a:t>
            </a:r>
            <a:r>
              <a:rPr lang="zh-TW" altLang="en-US" smtClean="0"/>
              <a:t>了</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1714500" y="5715000"/>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過於聳動的主旨與緊急要求</a:t>
            </a:r>
            <a:endParaRPr lang="zh-TW" altLang="en-US" sz="24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圓角矩形 3"/>
          <p:cNvSpPr/>
          <p:nvPr/>
        </p:nvSpPr>
        <p:spPr>
          <a:xfrm>
            <a:off x="2857500" y="4857750"/>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不正常的發信時間</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p:nvPr>
        </p:nvSpPr>
        <p:spPr/>
        <p:txBody>
          <a:bodyPr/>
          <a:lstStyle/>
          <a:p>
            <a:endParaRPr lang="zh-TW" altLang="en-US" smtClean="0"/>
          </a:p>
        </p:txBody>
      </p:sp>
      <p:sp>
        <p:nvSpPr>
          <p:cNvPr id="59394" name="內容版面配置區 2"/>
          <p:cNvSpPr>
            <a:spLocks noGrp="1"/>
          </p:cNvSpPr>
          <p:nvPr>
            <p:ph idx="1"/>
          </p:nvPr>
        </p:nvSpPr>
        <p:spPr/>
        <p:txBody>
          <a:bodyPr/>
          <a:lstStyle/>
          <a:p>
            <a:endParaRPr lang="zh-TW" altLang="en-US" smtClean="0"/>
          </a:p>
        </p:txBody>
      </p:sp>
      <p:pic>
        <p:nvPicPr>
          <p:cNvPr id="59395" name="Picture 2" descr="C:\Documents and Settings\mickey\My Documents\My Pictures\信件.JPG"/>
          <p:cNvPicPr>
            <a:picLocks noChangeAspect="1" noChangeArrowheads="1"/>
          </p:cNvPicPr>
          <p:nvPr/>
        </p:nvPicPr>
        <p:blipFill>
          <a:blip r:embed="rId2"/>
          <a:srcRect/>
          <a:stretch>
            <a:fillRect/>
          </a:stretch>
        </p:blipFill>
        <p:spPr bwMode="auto">
          <a:xfrm>
            <a:off x="0" y="0"/>
            <a:ext cx="10952163" cy="7858125"/>
          </a:xfrm>
          <a:prstGeom prst="rect">
            <a:avLst/>
          </a:prstGeom>
          <a:noFill/>
          <a:ln w="9525">
            <a:noFill/>
            <a:miter lim="800000"/>
            <a:headEnd/>
            <a:tailEnd/>
          </a:ln>
        </p:spPr>
      </p:pic>
      <p:sp>
        <p:nvSpPr>
          <p:cNvPr id="5" name="文字方塊 4"/>
          <p:cNvSpPr txBox="1">
            <a:spLocks noChangeArrowheads="1"/>
          </p:cNvSpPr>
          <p:nvPr/>
        </p:nvSpPr>
        <p:spPr bwMode="auto">
          <a:xfrm>
            <a:off x="214313" y="2428875"/>
            <a:ext cx="8072437" cy="4094163"/>
          </a:xfrm>
          <a:prstGeom prst="rect">
            <a:avLst/>
          </a:prstGeom>
          <a:noFill/>
          <a:ln w="9525">
            <a:noFill/>
            <a:miter lim="800000"/>
            <a:headEnd/>
            <a:tailEnd/>
          </a:ln>
        </p:spPr>
        <p:txBody>
          <a:bodyPr anchor="ctr" anchorCtr="1">
            <a:spAutoFit/>
          </a:bodyPr>
          <a:lstStyle/>
          <a:p>
            <a:r>
              <a:rPr lang="zh-TW" altLang="en-US" sz="13000">
                <a:latin typeface="微軟正黑體"/>
                <a:ea typeface="微軟正黑體"/>
                <a:cs typeface="微軟正黑體"/>
              </a:rPr>
              <a:t>收件人</a:t>
            </a:r>
            <a:endParaRPr lang="en-US" altLang="zh-TW" sz="13000">
              <a:latin typeface="微軟正黑體"/>
              <a:ea typeface="微軟正黑體"/>
              <a:cs typeface="微軟正黑體"/>
            </a:endParaRPr>
          </a:p>
          <a:p>
            <a:r>
              <a:rPr lang="zh-TW" altLang="en-US" sz="13000">
                <a:latin typeface="微軟正黑體"/>
                <a:ea typeface="微軟正黑體"/>
                <a:cs typeface="微軟正黑體"/>
              </a:rPr>
              <a:t>不是我</a:t>
            </a:r>
          </a:p>
        </p:txBody>
      </p:sp>
      <p:sp>
        <p:nvSpPr>
          <p:cNvPr id="6" name="圓角矩形 5"/>
          <p:cNvSpPr/>
          <p:nvPr/>
        </p:nvSpPr>
        <p:spPr>
          <a:xfrm>
            <a:off x="4643438" y="1714500"/>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陌生人或少往來對象來信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標題 1"/>
          <p:cNvSpPr>
            <a:spLocks noGrp="1"/>
          </p:cNvSpPr>
          <p:nvPr>
            <p:ph type="title"/>
          </p:nvPr>
        </p:nvSpPr>
        <p:spPr/>
        <p:txBody>
          <a:bodyPr/>
          <a:lstStyle/>
          <a:p>
            <a:endParaRPr lang="zh-TW" altLang="en-US" smtClean="0"/>
          </a:p>
        </p:txBody>
      </p:sp>
      <p:sp>
        <p:nvSpPr>
          <p:cNvPr id="60418" name="內容版面配置區 2"/>
          <p:cNvSpPr>
            <a:spLocks noGrp="1"/>
          </p:cNvSpPr>
          <p:nvPr>
            <p:ph idx="1"/>
          </p:nvPr>
        </p:nvSpPr>
        <p:spPr/>
        <p:txBody>
          <a:bodyPr/>
          <a:lstStyle/>
          <a:p>
            <a:endParaRPr lang="zh-TW" altLang="en-US" smtClean="0"/>
          </a:p>
        </p:txBody>
      </p:sp>
      <p:pic>
        <p:nvPicPr>
          <p:cNvPr id="60419" name="Picture 2" descr="C:\Documents and Settings\mickey\My Documents\My Pictures\信件.JPG"/>
          <p:cNvPicPr>
            <a:picLocks noChangeAspect="1" noChangeArrowheads="1"/>
          </p:cNvPicPr>
          <p:nvPr/>
        </p:nvPicPr>
        <p:blipFill>
          <a:blip r:embed="rId2"/>
          <a:srcRect/>
          <a:stretch>
            <a:fillRect/>
          </a:stretch>
        </p:blipFill>
        <p:spPr bwMode="auto">
          <a:xfrm>
            <a:off x="0" y="0"/>
            <a:ext cx="10787063" cy="7739063"/>
          </a:xfrm>
          <a:prstGeom prst="rect">
            <a:avLst/>
          </a:prstGeom>
          <a:noFill/>
          <a:ln w="9525">
            <a:noFill/>
            <a:miter lim="800000"/>
            <a:headEnd/>
            <a:tailEnd/>
          </a:ln>
        </p:spPr>
      </p:pic>
      <p:sp>
        <p:nvSpPr>
          <p:cNvPr id="5" name="文字方塊 4"/>
          <p:cNvSpPr txBox="1">
            <a:spLocks noChangeArrowheads="1"/>
          </p:cNvSpPr>
          <p:nvPr/>
        </p:nvSpPr>
        <p:spPr bwMode="auto">
          <a:xfrm>
            <a:off x="214313" y="2143125"/>
            <a:ext cx="8072437" cy="4094163"/>
          </a:xfrm>
          <a:prstGeom prst="rect">
            <a:avLst/>
          </a:prstGeom>
          <a:noFill/>
          <a:ln w="9525">
            <a:noFill/>
            <a:miter lim="800000"/>
            <a:headEnd/>
            <a:tailEnd/>
          </a:ln>
        </p:spPr>
        <p:txBody>
          <a:bodyPr anchor="ctr" anchorCtr="1">
            <a:spAutoFit/>
          </a:bodyPr>
          <a:lstStyle/>
          <a:p>
            <a:r>
              <a:rPr lang="zh-TW" altLang="en-US" sz="13000">
                <a:latin typeface="微軟正黑體"/>
                <a:ea typeface="微軟正黑體"/>
                <a:cs typeface="微軟正黑體"/>
              </a:rPr>
              <a:t>寄件人</a:t>
            </a:r>
            <a:endParaRPr lang="en-US" altLang="zh-TW" sz="13000">
              <a:latin typeface="微軟正黑體"/>
              <a:ea typeface="微軟正黑體"/>
              <a:cs typeface="微軟正黑體"/>
            </a:endParaRPr>
          </a:p>
          <a:p>
            <a:r>
              <a:rPr lang="zh-TW" altLang="en-US" sz="13000">
                <a:latin typeface="微軟正黑體"/>
                <a:ea typeface="微軟正黑體"/>
                <a:cs typeface="微軟正黑體"/>
              </a:rPr>
              <a:t>不認識</a:t>
            </a:r>
          </a:p>
        </p:txBody>
      </p:sp>
      <p:sp>
        <p:nvSpPr>
          <p:cNvPr id="7" name="圓角矩形 6"/>
          <p:cNvSpPr/>
          <p:nvPr/>
        </p:nvSpPr>
        <p:spPr>
          <a:xfrm>
            <a:off x="4572000" y="1285875"/>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陌生人或少往來對象來信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p:cNvSpPr>
            <a:spLocks noGrp="1"/>
          </p:cNvSpPr>
          <p:nvPr>
            <p:ph type="title"/>
          </p:nvPr>
        </p:nvSpPr>
        <p:spPr/>
        <p:txBody>
          <a:bodyPr/>
          <a:lstStyle/>
          <a:p>
            <a:endParaRPr lang="zh-TW" altLang="en-US" smtClean="0"/>
          </a:p>
        </p:txBody>
      </p:sp>
      <p:sp>
        <p:nvSpPr>
          <p:cNvPr id="61442" name="內容版面配置區 2"/>
          <p:cNvSpPr>
            <a:spLocks noGrp="1"/>
          </p:cNvSpPr>
          <p:nvPr>
            <p:ph idx="1"/>
          </p:nvPr>
        </p:nvSpPr>
        <p:spPr/>
        <p:txBody>
          <a:bodyPr/>
          <a:lstStyle/>
          <a:p>
            <a:endParaRPr lang="zh-TW" altLang="en-US" smtClean="0"/>
          </a:p>
        </p:txBody>
      </p:sp>
      <p:pic>
        <p:nvPicPr>
          <p:cNvPr id="61443" name="Picture 2" descr="C:\Documents and Settings\mickey\My Documents\My Pictures\信件.JPG"/>
          <p:cNvPicPr>
            <a:picLocks noChangeAspect="1" noChangeArrowheads="1"/>
          </p:cNvPicPr>
          <p:nvPr/>
        </p:nvPicPr>
        <p:blipFill>
          <a:blip r:embed="rId2"/>
          <a:srcRect/>
          <a:stretch>
            <a:fillRect/>
          </a:stretch>
        </p:blipFill>
        <p:spPr bwMode="auto">
          <a:xfrm>
            <a:off x="0" y="0"/>
            <a:ext cx="12047538" cy="8643938"/>
          </a:xfrm>
          <a:prstGeom prst="rect">
            <a:avLst/>
          </a:prstGeom>
          <a:noFill/>
          <a:ln w="9525">
            <a:noFill/>
            <a:miter lim="800000"/>
            <a:headEnd/>
            <a:tailEnd/>
          </a:ln>
        </p:spPr>
      </p:pic>
      <p:sp>
        <p:nvSpPr>
          <p:cNvPr id="5" name="文字方塊 4"/>
          <p:cNvSpPr txBox="1">
            <a:spLocks noChangeArrowheads="1"/>
          </p:cNvSpPr>
          <p:nvPr/>
        </p:nvSpPr>
        <p:spPr bwMode="auto">
          <a:xfrm>
            <a:off x="214313" y="2214563"/>
            <a:ext cx="8072437" cy="4094162"/>
          </a:xfrm>
          <a:prstGeom prst="rect">
            <a:avLst/>
          </a:prstGeom>
          <a:noFill/>
          <a:ln w="9525">
            <a:noFill/>
            <a:miter lim="800000"/>
            <a:headEnd/>
            <a:tailEnd/>
          </a:ln>
        </p:spPr>
        <p:txBody>
          <a:bodyPr anchor="ctr" anchorCtr="1">
            <a:spAutoFit/>
          </a:bodyPr>
          <a:lstStyle/>
          <a:p>
            <a:r>
              <a:rPr lang="zh-TW" altLang="en-US" sz="13000">
                <a:latin typeface="微軟正黑體"/>
                <a:ea typeface="微軟正黑體"/>
                <a:cs typeface="微軟正黑體"/>
              </a:rPr>
              <a:t>大部分</a:t>
            </a:r>
            <a:endParaRPr lang="en-US" altLang="zh-TW" sz="13000">
              <a:latin typeface="微軟正黑體"/>
              <a:ea typeface="微軟正黑體"/>
              <a:cs typeface="微軟正黑體"/>
            </a:endParaRPr>
          </a:p>
          <a:p>
            <a:r>
              <a:rPr lang="zh-TW" altLang="en-US" sz="13000">
                <a:latin typeface="微軟正黑體"/>
                <a:ea typeface="微軟正黑體"/>
                <a:cs typeface="微軟正黑體"/>
              </a:rPr>
              <a:t>是英文</a:t>
            </a:r>
          </a:p>
        </p:txBody>
      </p:sp>
      <p:sp>
        <p:nvSpPr>
          <p:cNvPr id="7" name="圓角矩形 6"/>
          <p:cNvSpPr/>
          <p:nvPr/>
        </p:nvSpPr>
        <p:spPr>
          <a:xfrm>
            <a:off x="4714875" y="1500188"/>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陌生人或少往來對象來信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p:txBody>
          <a:bodyPr/>
          <a:lstStyle/>
          <a:p>
            <a:endParaRPr lang="zh-TW" altLang="en-US" smtClean="0"/>
          </a:p>
        </p:txBody>
      </p:sp>
      <p:sp>
        <p:nvSpPr>
          <p:cNvPr id="62466" name="內容版面配置區 2"/>
          <p:cNvSpPr>
            <a:spLocks noGrp="1"/>
          </p:cNvSpPr>
          <p:nvPr>
            <p:ph idx="1"/>
          </p:nvPr>
        </p:nvSpPr>
        <p:spPr/>
        <p:txBody>
          <a:bodyPr/>
          <a:lstStyle/>
          <a:p>
            <a:endParaRPr lang="zh-TW" altLang="en-US" smtClean="0"/>
          </a:p>
        </p:txBody>
      </p:sp>
      <p:pic>
        <p:nvPicPr>
          <p:cNvPr id="62467"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4786313" y="2643188"/>
            <a:ext cx="4143375" cy="857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認識的人來信</a:t>
            </a:r>
            <a:endParaRPr lang="en-US" altLang="zh-TW" sz="2400" dirty="0">
              <a:solidFill>
                <a:srgbClr val="FF0000"/>
              </a:solidFill>
            </a:endParaRPr>
          </a:p>
          <a:p>
            <a:pPr algn="ctr">
              <a:defRPr/>
            </a:pPr>
            <a:r>
              <a:rPr lang="zh-TW" altLang="en-US" sz="2400" dirty="0">
                <a:solidFill>
                  <a:srgbClr val="FF0000"/>
                </a:solidFill>
              </a:rPr>
              <a:t>但主旨或內容與其習性不符</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625" y="428625"/>
            <a:ext cx="8286750" cy="738188"/>
          </a:xfrm>
          <a:prstGeom prst="rect">
            <a:avLst/>
          </a:prstGeom>
        </p:spPr>
        <p:txBody>
          <a:bodyPr>
            <a:spAutoFit/>
          </a:bodyPr>
          <a:lstStyle/>
          <a:p>
            <a:pPr>
              <a:defRPr/>
            </a:pPr>
            <a:r>
              <a:rPr lang="zh-TW" altLang="en-US" sz="4200" kern="0" dirty="0">
                <a:solidFill>
                  <a:srgbClr val="CC0066"/>
                </a:solidFill>
                <a:latin typeface="標楷體" pitchFamily="65" charset="-120"/>
                <a:ea typeface="新細明體"/>
                <a:cs typeface="+mj-cs"/>
              </a:rPr>
              <a:t>雅虎拍賣手法分析</a:t>
            </a:r>
            <a:endParaRPr lang="zh-TW" altLang="en-US" dirty="0">
              <a:solidFill>
                <a:srgbClr val="CC0066"/>
              </a:solidFill>
              <a:latin typeface="Arial" pitchFamily="34" charset="0"/>
              <a:ea typeface="新細明體" pitchFamily="18" charset="-120"/>
            </a:endParaRPr>
          </a:p>
        </p:txBody>
      </p:sp>
      <p:grpSp>
        <p:nvGrpSpPr>
          <p:cNvPr id="63490" name="Group 2"/>
          <p:cNvGrpSpPr>
            <a:grpSpLocks/>
          </p:cNvGrpSpPr>
          <p:nvPr/>
        </p:nvGrpSpPr>
        <p:grpSpPr bwMode="auto">
          <a:xfrm>
            <a:off x="344488" y="2365375"/>
            <a:ext cx="1296987" cy="1223963"/>
            <a:chOff x="4656" y="1623"/>
            <a:chExt cx="660" cy="567"/>
          </a:xfrm>
        </p:grpSpPr>
        <p:grpSp>
          <p:nvGrpSpPr>
            <p:cNvPr id="63513" name="Group 3"/>
            <p:cNvGrpSpPr>
              <a:grpSpLocks/>
            </p:cNvGrpSpPr>
            <p:nvPr/>
          </p:nvGrpSpPr>
          <p:grpSpPr bwMode="auto">
            <a:xfrm>
              <a:off x="4643" y="1623"/>
              <a:ext cx="547" cy="484"/>
              <a:chOff x="3582" y="545"/>
              <a:chExt cx="271" cy="302"/>
            </a:xfrm>
          </p:grpSpPr>
          <p:pic>
            <p:nvPicPr>
              <p:cNvPr id="63515" name="Picture 4" descr="XP icon keyboard"/>
              <p:cNvPicPr>
                <a:picLocks noChangeAspect="1" noChangeArrowheads="1"/>
              </p:cNvPicPr>
              <p:nvPr/>
            </p:nvPicPr>
            <p:blipFill>
              <a:blip r:embed="rId2"/>
              <a:srcRect/>
              <a:stretch>
                <a:fillRect/>
              </a:stretch>
            </p:blipFill>
            <p:spPr bwMode="auto">
              <a:xfrm>
                <a:off x="3650" y="699"/>
                <a:ext cx="203" cy="148"/>
              </a:xfrm>
              <a:prstGeom prst="rect">
                <a:avLst/>
              </a:prstGeom>
              <a:noFill/>
              <a:ln w="9525">
                <a:noFill/>
                <a:miter lim="800000"/>
                <a:headEnd/>
                <a:tailEnd/>
              </a:ln>
            </p:spPr>
          </p:pic>
          <p:pic>
            <p:nvPicPr>
              <p:cNvPr id="63516" name="Picture 5" descr="XP icon my computer"/>
              <p:cNvPicPr>
                <a:picLocks noChangeAspect="1" noChangeArrowheads="1"/>
              </p:cNvPicPr>
              <p:nvPr/>
            </p:nvPicPr>
            <p:blipFill>
              <a:blip r:embed="rId3"/>
              <a:srcRect/>
              <a:stretch>
                <a:fillRect/>
              </a:stretch>
            </p:blipFill>
            <p:spPr bwMode="auto">
              <a:xfrm>
                <a:off x="3582" y="545"/>
                <a:ext cx="220" cy="221"/>
              </a:xfrm>
              <a:prstGeom prst="rect">
                <a:avLst/>
              </a:prstGeom>
              <a:noFill/>
              <a:ln w="9525">
                <a:noFill/>
                <a:miter lim="800000"/>
                <a:headEnd/>
                <a:tailEnd/>
              </a:ln>
            </p:spPr>
          </p:pic>
        </p:grpSp>
        <p:pic>
          <p:nvPicPr>
            <p:cNvPr id="63514" name="Picture 6" descr="messenger"/>
            <p:cNvPicPr>
              <a:picLocks noChangeAspect="1" noChangeArrowheads="1"/>
            </p:cNvPicPr>
            <p:nvPr/>
          </p:nvPicPr>
          <p:blipFill>
            <a:blip r:embed="rId4"/>
            <a:srcRect b="49355"/>
            <a:stretch>
              <a:fillRect/>
            </a:stretch>
          </p:blipFill>
          <p:spPr bwMode="auto">
            <a:xfrm>
              <a:off x="4833" y="1784"/>
              <a:ext cx="483" cy="406"/>
            </a:xfrm>
            <a:prstGeom prst="rect">
              <a:avLst/>
            </a:prstGeom>
            <a:noFill/>
            <a:ln w="9525">
              <a:noFill/>
              <a:miter lim="800000"/>
              <a:headEnd/>
              <a:tailEnd/>
            </a:ln>
          </p:spPr>
        </p:pic>
      </p:grpSp>
      <p:pic>
        <p:nvPicPr>
          <p:cNvPr id="8" name="Picture 7" descr="匯款"/>
          <p:cNvPicPr>
            <a:picLocks noChangeAspect="1" noChangeArrowheads="1"/>
          </p:cNvPicPr>
          <p:nvPr/>
        </p:nvPicPr>
        <p:blipFill>
          <a:blip r:embed="rId5"/>
          <a:srcRect/>
          <a:stretch>
            <a:fillRect/>
          </a:stretch>
        </p:blipFill>
        <p:spPr bwMode="auto">
          <a:xfrm>
            <a:off x="344488" y="2436813"/>
            <a:ext cx="1071562" cy="1368425"/>
          </a:xfrm>
          <a:prstGeom prst="rect">
            <a:avLst/>
          </a:prstGeom>
          <a:noFill/>
          <a:ln w="9525">
            <a:noFill/>
            <a:miter lim="800000"/>
            <a:headEnd/>
            <a:tailEnd/>
          </a:ln>
        </p:spPr>
      </p:pic>
      <p:pic>
        <p:nvPicPr>
          <p:cNvPr id="63492" name="Picture 9" descr="拍賣"/>
          <p:cNvPicPr>
            <a:picLocks noChangeAspect="1" noChangeArrowheads="1"/>
          </p:cNvPicPr>
          <p:nvPr/>
        </p:nvPicPr>
        <p:blipFill>
          <a:blip r:embed="rId6"/>
          <a:srcRect/>
          <a:stretch>
            <a:fillRect/>
          </a:stretch>
        </p:blipFill>
        <p:spPr bwMode="auto">
          <a:xfrm>
            <a:off x="2000250" y="1285875"/>
            <a:ext cx="4105275" cy="1077913"/>
          </a:xfrm>
          <a:prstGeom prst="rect">
            <a:avLst/>
          </a:prstGeom>
          <a:noFill/>
          <a:ln w="9525">
            <a:noFill/>
            <a:miter lim="800000"/>
            <a:headEnd/>
            <a:tailEnd/>
          </a:ln>
        </p:spPr>
      </p:pic>
      <p:sp>
        <p:nvSpPr>
          <p:cNvPr id="63493" name="Text Box 10"/>
          <p:cNvSpPr txBox="1">
            <a:spLocks noChangeArrowheads="1"/>
          </p:cNvSpPr>
          <p:nvPr/>
        </p:nvSpPr>
        <p:spPr bwMode="auto">
          <a:xfrm>
            <a:off x="488950" y="3444875"/>
            <a:ext cx="935038" cy="457200"/>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買家</a:t>
            </a:r>
          </a:p>
        </p:txBody>
      </p:sp>
      <p:grpSp>
        <p:nvGrpSpPr>
          <p:cNvPr id="63494" name="Group 11"/>
          <p:cNvGrpSpPr>
            <a:grpSpLocks/>
          </p:cNvGrpSpPr>
          <p:nvPr/>
        </p:nvGrpSpPr>
        <p:grpSpPr bwMode="auto">
          <a:xfrm>
            <a:off x="7616825" y="2725738"/>
            <a:ext cx="1296988" cy="1223962"/>
            <a:chOff x="4656" y="1623"/>
            <a:chExt cx="660" cy="567"/>
          </a:xfrm>
        </p:grpSpPr>
        <p:grpSp>
          <p:nvGrpSpPr>
            <p:cNvPr id="63509" name="Group 12"/>
            <p:cNvGrpSpPr>
              <a:grpSpLocks/>
            </p:cNvGrpSpPr>
            <p:nvPr/>
          </p:nvGrpSpPr>
          <p:grpSpPr bwMode="auto">
            <a:xfrm>
              <a:off x="4643" y="1623"/>
              <a:ext cx="547" cy="484"/>
              <a:chOff x="3582" y="545"/>
              <a:chExt cx="271" cy="302"/>
            </a:xfrm>
          </p:grpSpPr>
          <p:pic>
            <p:nvPicPr>
              <p:cNvPr id="63511" name="Picture 13" descr="XP icon keyboard"/>
              <p:cNvPicPr>
                <a:picLocks noChangeAspect="1" noChangeArrowheads="1"/>
              </p:cNvPicPr>
              <p:nvPr/>
            </p:nvPicPr>
            <p:blipFill>
              <a:blip r:embed="rId2"/>
              <a:srcRect/>
              <a:stretch>
                <a:fillRect/>
              </a:stretch>
            </p:blipFill>
            <p:spPr bwMode="auto">
              <a:xfrm>
                <a:off x="3650" y="699"/>
                <a:ext cx="203" cy="148"/>
              </a:xfrm>
              <a:prstGeom prst="rect">
                <a:avLst/>
              </a:prstGeom>
              <a:noFill/>
              <a:ln w="9525">
                <a:noFill/>
                <a:miter lim="800000"/>
                <a:headEnd/>
                <a:tailEnd/>
              </a:ln>
            </p:spPr>
          </p:pic>
          <p:pic>
            <p:nvPicPr>
              <p:cNvPr id="63512" name="Picture 14" descr="XP icon my computer"/>
              <p:cNvPicPr>
                <a:picLocks noChangeAspect="1" noChangeArrowheads="1"/>
              </p:cNvPicPr>
              <p:nvPr/>
            </p:nvPicPr>
            <p:blipFill>
              <a:blip r:embed="rId3"/>
              <a:srcRect/>
              <a:stretch>
                <a:fillRect/>
              </a:stretch>
            </p:blipFill>
            <p:spPr bwMode="auto">
              <a:xfrm>
                <a:off x="3582" y="545"/>
                <a:ext cx="220" cy="221"/>
              </a:xfrm>
              <a:prstGeom prst="rect">
                <a:avLst/>
              </a:prstGeom>
              <a:noFill/>
              <a:ln w="9525">
                <a:noFill/>
                <a:miter lim="800000"/>
                <a:headEnd/>
                <a:tailEnd/>
              </a:ln>
            </p:spPr>
          </p:pic>
        </p:grpSp>
        <p:pic>
          <p:nvPicPr>
            <p:cNvPr id="63510" name="Picture 15" descr="messenger"/>
            <p:cNvPicPr>
              <a:picLocks noChangeAspect="1" noChangeArrowheads="1"/>
            </p:cNvPicPr>
            <p:nvPr/>
          </p:nvPicPr>
          <p:blipFill>
            <a:blip r:embed="rId4"/>
            <a:srcRect b="49355"/>
            <a:stretch>
              <a:fillRect/>
            </a:stretch>
          </p:blipFill>
          <p:spPr bwMode="auto">
            <a:xfrm>
              <a:off x="4833" y="1784"/>
              <a:ext cx="483" cy="406"/>
            </a:xfrm>
            <a:prstGeom prst="rect">
              <a:avLst/>
            </a:prstGeom>
            <a:noFill/>
            <a:ln w="9525">
              <a:noFill/>
              <a:miter lim="800000"/>
              <a:headEnd/>
              <a:tailEnd/>
            </a:ln>
          </p:spPr>
        </p:pic>
      </p:grpSp>
      <p:sp>
        <p:nvSpPr>
          <p:cNvPr id="63495" name="Text Box 16"/>
          <p:cNvSpPr txBox="1">
            <a:spLocks noChangeArrowheads="1"/>
          </p:cNvSpPr>
          <p:nvPr/>
        </p:nvSpPr>
        <p:spPr bwMode="auto">
          <a:xfrm>
            <a:off x="7905750" y="3878263"/>
            <a:ext cx="935038" cy="457200"/>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賣家</a:t>
            </a:r>
          </a:p>
        </p:txBody>
      </p:sp>
      <p:grpSp>
        <p:nvGrpSpPr>
          <p:cNvPr id="7" name="Group 17"/>
          <p:cNvGrpSpPr>
            <a:grpSpLocks/>
          </p:cNvGrpSpPr>
          <p:nvPr/>
        </p:nvGrpSpPr>
        <p:grpSpPr bwMode="auto">
          <a:xfrm>
            <a:off x="7040563" y="5192713"/>
            <a:ext cx="1223962" cy="1393825"/>
            <a:chOff x="1610" y="935"/>
            <a:chExt cx="771" cy="878"/>
          </a:xfrm>
        </p:grpSpPr>
        <p:pic>
          <p:nvPicPr>
            <p:cNvPr id="63507" name="Picture 18" descr="Hein09"/>
            <p:cNvPicPr>
              <a:picLocks noChangeAspect="1" noChangeArrowheads="1"/>
            </p:cNvPicPr>
            <p:nvPr/>
          </p:nvPicPr>
          <p:blipFill>
            <a:blip r:embed="rId7"/>
            <a:srcRect/>
            <a:stretch>
              <a:fillRect/>
            </a:stretch>
          </p:blipFill>
          <p:spPr bwMode="auto">
            <a:xfrm>
              <a:off x="1610" y="935"/>
              <a:ext cx="768" cy="768"/>
            </a:xfrm>
            <a:prstGeom prst="rect">
              <a:avLst/>
            </a:prstGeom>
            <a:noFill/>
            <a:ln w="9525">
              <a:noFill/>
              <a:miter lim="800000"/>
              <a:headEnd/>
              <a:tailEnd/>
            </a:ln>
          </p:spPr>
        </p:pic>
        <p:sp>
          <p:nvSpPr>
            <p:cNvPr id="63508" name="Text Box 19"/>
            <p:cNvSpPr txBox="1">
              <a:spLocks noChangeArrowheads="1"/>
            </p:cNvSpPr>
            <p:nvPr/>
          </p:nvSpPr>
          <p:spPr bwMode="auto">
            <a:xfrm>
              <a:off x="1610" y="1525"/>
              <a:ext cx="771"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劫標信</a:t>
              </a:r>
            </a:p>
          </p:txBody>
        </p:sp>
      </p:grpSp>
      <p:grpSp>
        <p:nvGrpSpPr>
          <p:cNvPr id="9" name="Group 20"/>
          <p:cNvGrpSpPr>
            <a:grpSpLocks/>
          </p:cNvGrpSpPr>
          <p:nvPr/>
        </p:nvGrpSpPr>
        <p:grpSpPr bwMode="auto">
          <a:xfrm>
            <a:off x="1857375" y="3157538"/>
            <a:ext cx="5472113" cy="817562"/>
            <a:chOff x="1157" y="2160"/>
            <a:chExt cx="3447" cy="515"/>
          </a:xfrm>
        </p:grpSpPr>
        <p:sp>
          <p:nvSpPr>
            <p:cNvPr id="63505" name="AutoShape 21"/>
            <p:cNvSpPr>
              <a:spLocks noChangeArrowheads="1"/>
            </p:cNvSpPr>
            <p:nvPr/>
          </p:nvSpPr>
          <p:spPr bwMode="auto">
            <a:xfrm>
              <a:off x="1157" y="2160"/>
              <a:ext cx="3447" cy="272"/>
            </a:xfrm>
            <a:prstGeom prst="rightArrow">
              <a:avLst>
                <a:gd name="adj1" fmla="val 50000"/>
                <a:gd name="adj2" fmla="val 316820"/>
              </a:avLst>
            </a:prstGeom>
            <a:solidFill>
              <a:srgbClr val="FF0000"/>
            </a:solidFill>
            <a:ln w="9525">
              <a:solidFill>
                <a:schemeClr val="tx1"/>
              </a:solidFill>
              <a:miter lim="800000"/>
              <a:headEnd/>
              <a:tailEnd/>
            </a:ln>
          </p:spPr>
          <p:txBody>
            <a:bodyPr wrap="none" anchor="ctr"/>
            <a:lstStyle/>
            <a:p>
              <a:endParaRPr lang="zh-TW" altLang="en-US"/>
            </a:p>
          </p:txBody>
        </p:sp>
        <p:sp>
          <p:nvSpPr>
            <p:cNvPr id="63506" name="Text Box 22"/>
            <p:cNvSpPr txBox="1">
              <a:spLocks noChangeArrowheads="1"/>
            </p:cNvSpPr>
            <p:nvPr/>
          </p:nvSpPr>
          <p:spPr bwMode="auto">
            <a:xfrm>
              <a:off x="2200" y="2387"/>
              <a:ext cx="589"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下標</a:t>
              </a:r>
            </a:p>
          </p:txBody>
        </p:sp>
      </p:grpSp>
      <p:grpSp>
        <p:nvGrpSpPr>
          <p:cNvPr id="10" name="Group 23"/>
          <p:cNvGrpSpPr>
            <a:grpSpLocks/>
          </p:cNvGrpSpPr>
          <p:nvPr/>
        </p:nvGrpSpPr>
        <p:grpSpPr bwMode="auto">
          <a:xfrm>
            <a:off x="6032500" y="4094163"/>
            <a:ext cx="1292225" cy="1538287"/>
            <a:chOff x="2562" y="1842"/>
            <a:chExt cx="814" cy="969"/>
          </a:xfrm>
        </p:grpSpPr>
        <p:pic>
          <p:nvPicPr>
            <p:cNvPr id="63503" name="Picture 24" descr="Bomb15"/>
            <p:cNvPicPr>
              <a:picLocks noChangeAspect="1" noChangeArrowheads="1"/>
            </p:cNvPicPr>
            <p:nvPr/>
          </p:nvPicPr>
          <p:blipFill>
            <a:blip r:embed="rId8"/>
            <a:srcRect/>
            <a:stretch>
              <a:fillRect/>
            </a:stretch>
          </p:blipFill>
          <p:spPr bwMode="auto">
            <a:xfrm>
              <a:off x="2608" y="1842"/>
              <a:ext cx="768" cy="768"/>
            </a:xfrm>
            <a:prstGeom prst="rect">
              <a:avLst/>
            </a:prstGeom>
            <a:noFill/>
            <a:ln w="9525">
              <a:noFill/>
              <a:miter lim="800000"/>
              <a:headEnd/>
              <a:tailEnd/>
            </a:ln>
          </p:spPr>
        </p:pic>
        <p:sp>
          <p:nvSpPr>
            <p:cNvPr id="63504" name="Text Box 25"/>
            <p:cNvSpPr txBox="1">
              <a:spLocks noChangeArrowheads="1"/>
            </p:cNvSpPr>
            <p:nvPr/>
          </p:nvSpPr>
          <p:spPr bwMode="auto">
            <a:xfrm>
              <a:off x="2562" y="2523"/>
              <a:ext cx="726"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詐騙者</a:t>
              </a:r>
            </a:p>
          </p:txBody>
        </p:sp>
      </p:grpSp>
      <p:grpSp>
        <p:nvGrpSpPr>
          <p:cNvPr id="11" name="Group 26"/>
          <p:cNvGrpSpPr>
            <a:grpSpLocks/>
          </p:cNvGrpSpPr>
          <p:nvPr/>
        </p:nvGrpSpPr>
        <p:grpSpPr bwMode="auto">
          <a:xfrm rot="2603830">
            <a:off x="3297238" y="2870200"/>
            <a:ext cx="3311525" cy="889000"/>
            <a:chOff x="1565" y="2931"/>
            <a:chExt cx="2086" cy="560"/>
          </a:xfrm>
        </p:grpSpPr>
        <p:sp>
          <p:nvSpPr>
            <p:cNvPr id="63501" name="AutoShape 27"/>
            <p:cNvSpPr>
              <a:spLocks noChangeArrowheads="1"/>
            </p:cNvSpPr>
            <p:nvPr/>
          </p:nvSpPr>
          <p:spPr bwMode="auto">
            <a:xfrm>
              <a:off x="1565" y="2931"/>
              <a:ext cx="2086" cy="363"/>
            </a:xfrm>
            <a:prstGeom prst="leftArrow">
              <a:avLst>
                <a:gd name="adj1" fmla="val 50000"/>
                <a:gd name="adj2" fmla="val 143664"/>
              </a:avLst>
            </a:prstGeom>
            <a:solidFill>
              <a:schemeClr val="tx1"/>
            </a:solidFill>
            <a:ln w="9525">
              <a:solidFill>
                <a:schemeClr val="tx1"/>
              </a:solidFill>
              <a:miter lim="800000"/>
              <a:headEnd/>
              <a:tailEnd/>
            </a:ln>
          </p:spPr>
          <p:txBody>
            <a:bodyPr wrap="none" anchor="ctr"/>
            <a:lstStyle/>
            <a:p>
              <a:endParaRPr lang="zh-TW" altLang="en-US"/>
            </a:p>
          </p:txBody>
        </p:sp>
        <p:sp>
          <p:nvSpPr>
            <p:cNvPr id="63502" name="Text Box 28"/>
            <p:cNvSpPr txBox="1">
              <a:spLocks noChangeArrowheads="1"/>
            </p:cNvSpPr>
            <p:nvPr/>
          </p:nvSpPr>
          <p:spPr bwMode="auto">
            <a:xfrm>
              <a:off x="2064" y="3203"/>
              <a:ext cx="1270" cy="288"/>
            </a:xfrm>
            <a:prstGeom prst="rect">
              <a:avLst/>
            </a:prstGeom>
            <a:noFill/>
            <a:ln w="9525">
              <a:noFill/>
              <a:miter lim="800000"/>
              <a:headEnd/>
              <a:tailEnd/>
            </a:ln>
          </p:spPr>
          <p:txBody>
            <a:bodyPr>
              <a:spAutoFit/>
            </a:bodyPr>
            <a:lstStyle/>
            <a:p>
              <a:pPr>
                <a:spcBef>
                  <a:spcPct val="50000"/>
                </a:spcBef>
              </a:pPr>
              <a:r>
                <a:rPr lang="zh-TW" altLang="en-US" b="1"/>
                <a:t>查詢拍賣訊息</a:t>
              </a:r>
            </a:p>
          </p:txBody>
        </p:sp>
      </p:grpSp>
      <p:sp>
        <p:nvSpPr>
          <p:cNvPr id="29" name="圓角矩形 28"/>
          <p:cNvSpPr/>
          <p:nvPr/>
        </p:nvSpPr>
        <p:spPr>
          <a:xfrm>
            <a:off x="428625" y="5572125"/>
            <a:ext cx="4143375" cy="857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認識的人來信</a:t>
            </a:r>
            <a:endParaRPr lang="en-US" altLang="zh-TW" sz="2400" dirty="0">
              <a:solidFill>
                <a:srgbClr val="FF0000"/>
              </a:solidFill>
            </a:endParaRPr>
          </a:p>
          <a:p>
            <a:pPr algn="ctr">
              <a:defRPr/>
            </a:pPr>
            <a:r>
              <a:rPr lang="zh-TW" altLang="en-US" sz="2400" dirty="0">
                <a:solidFill>
                  <a:srgbClr val="FF0000"/>
                </a:solidFill>
              </a:rPr>
              <a:t>但主旨或內容與其習性不符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11"/>
                                        </p:tgtEl>
                                      </p:cBhvr>
                                    </p:animEffect>
                                    <p:set>
                                      <p:cBhvr>
                                        <p:cTn id="23" dur="1" fill="hold">
                                          <p:stCondLst>
                                            <p:cond delay="19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1.38889E-6 3.7037E-7 L -0.72049 -0.41944 " pathEditMode="relative" rAng="0" ptsTypes="AA">
                                      <p:cBhvr>
                                        <p:cTn id="32" dur="2000" fill="hold"/>
                                        <p:tgtEl>
                                          <p:spTgt spid="7"/>
                                        </p:tgtEl>
                                        <p:attrNameLst>
                                          <p:attrName>ppt_x</p:attrName>
                                          <p:attrName>ppt_y</p:attrName>
                                        </p:attrNameLst>
                                      </p:cBhvr>
                                      <p:rCtr x="-360" y="-210"/>
                                    </p:animMotion>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nodeType="clickEffect">
                                  <p:stCondLst>
                                    <p:cond delay="0"/>
                                  </p:stCondLst>
                                  <p:childTnLst>
                                    <p:animMotion origin="layout" path="M -2.5E-6 4.81481E-6 L 0.70087 0.27314 " pathEditMode="relative" rAng="0" ptsTypes="AA">
                                      <p:cBhvr>
                                        <p:cTn id="46" dur="2000" fill="hold"/>
                                        <p:tgtEl>
                                          <p:spTgt spid="8"/>
                                        </p:tgtEl>
                                        <p:attrNameLst>
                                          <p:attrName>ppt_x</p:attrName>
                                          <p:attrName>ppt_y</p:attrName>
                                        </p:attrNameLst>
                                      </p:cBhvr>
                                      <p:rCtr x="350" y="1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圓角矩形 2"/>
          <p:cNvSpPr/>
          <p:nvPr/>
        </p:nvSpPr>
        <p:spPr>
          <a:xfrm>
            <a:off x="4286250" y="5572125"/>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要求輸入私密資料送出</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625" y="428625"/>
            <a:ext cx="8286750" cy="738188"/>
          </a:xfrm>
          <a:prstGeom prst="rect">
            <a:avLst/>
          </a:prstGeom>
        </p:spPr>
        <p:txBody>
          <a:bodyPr>
            <a:spAutoFit/>
          </a:bodyPr>
          <a:lstStyle/>
          <a:p>
            <a:pPr>
              <a:defRPr/>
            </a:pPr>
            <a:r>
              <a:rPr lang="zh-TW" altLang="en-US" sz="4200" kern="0" dirty="0">
                <a:solidFill>
                  <a:srgbClr val="CC0066"/>
                </a:solidFill>
                <a:latin typeface="標楷體" pitchFamily="65" charset="-120"/>
                <a:ea typeface="新細明體"/>
                <a:cs typeface="+mj-cs"/>
              </a:rPr>
              <a:t>會員通知手法分析</a:t>
            </a:r>
            <a:endParaRPr lang="zh-TW" altLang="en-US" dirty="0">
              <a:solidFill>
                <a:srgbClr val="CC0066"/>
              </a:solidFill>
              <a:latin typeface="Arial" pitchFamily="34" charset="0"/>
              <a:ea typeface="新細明體" pitchFamily="18" charset="-120"/>
            </a:endParaRPr>
          </a:p>
        </p:txBody>
      </p:sp>
      <p:grpSp>
        <p:nvGrpSpPr>
          <p:cNvPr id="65538" name="Group 3"/>
          <p:cNvGrpSpPr>
            <a:grpSpLocks/>
          </p:cNvGrpSpPr>
          <p:nvPr/>
        </p:nvGrpSpPr>
        <p:grpSpPr bwMode="auto">
          <a:xfrm>
            <a:off x="474663" y="3654425"/>
            <a:ext cx="1296987" cy="1223963"/>
            <a:chOff x="4656" y="1623"/>
            <a:chExt cx="660" cy="567"/>
          </a:xfrm>
        </p:grpSpPr>
        <p:grpSp>
          <p:nvGrpSpPr>
            <p:cNvPr id="65557" name="Group 4"/>
            <p:cNvGrpSpPr>
              <a:grpSpLocks/>
            </p:cNvGrpSpPr>
            <p:nvPr/>
          </p:nvGrpSpPr>
          <p:grpSpPr bwMode="auto">
            <a:xfrm>
              <a:off x="4643" y="1623"/>
              <a:ext cx="547" cy="484"/>
              <a:chOff x="3582" y="545"/>
              <a:chExt cx="271" cy="302"/>
            </a:xfrm>
          </p:grpSpPr>
          <p:pic>
            <p:nvPicPr>
              <p:cNvPr id="65559" name="Picture 5" descr="XP icon keyboard"/>
              <p:cNvPicPr>
                <a:picLocks noChangeAspect="1" noChangeArrowheads="1"/>
              </p:cNvPicPr>
              <p:nvPr/>
            </p:nvPicPr>
            <p:blipFill>
              <a:blip r:embed="rId2"/>
              <a:srcRect/>
              <a:stretch>
                <a:fillRect/>
              </a:stretch>
            </p:blipFill>
            <p:spPr bwMode="auto">
              <a:xfrm>
                <a:off x="3650" y="699"/>
                <a:ext cx="203" cy="148"/>
              </a:xfrm>
              <a:prstGeom prst="rect">
                <a:avLst/>
              </a:prstGeom>
              <a:noFill/>
              <a:ln w="9525">
                <a:noFill/>
                <a:miter lim="800000"/>
                <a:headEnd/>
                <a:tailEnd/>
              </a:ln>
            </p:spPr>
          </p:pic>
          <p:pic>
            <p:nvPicPr>
              <p:cNvPr id="65560" name="Picture 6" descr="XP icon my computer"/>
              <p:cNvPicPr>
                <a:picLocks noChangeAspect="1" noChangeArrowheads="1"/>
              </p:cNvPicPr>
              <p:nvPr/>
            </p:nvPicPr>
            <p:blipFill>
              <a:blip r:embed="rId3"/>
              <a:srcRect/>
              <a:stretch>
                <a:fillRect/>
              </a:stretch>
            </p:blipFill>
            <p:spPr bwMode="auto">
              <a:xfrm>
                <a:off x="3582" y="545"/>
                <a:ext cx="220" cy="221"/>
              </a:xfrm>
              <a:prstGeom prst="rect">
                <a:avLst/>
              </a:prstGeom>
              <a:noFill/>
              <a:ln w="9525">
                <a:noFill/>
                <a:miter lim="800000"/>
                <a:headEnd/>
                <a:tailEnd/>
              </a:ln>
            </p:spPr>
          </p:pic>
        </p:grpSp>
        <p:pic>
          <p:nvPicPr>
            <p:cNvPr id="65558" name="Picture 7" descr="messenger"/>
            <p:cNvPicPr>
              <a:picLocks noChangeAspect="1" noChangeArrowheads="1"/>
            </p:cNvPicPr>
            <p:nvPr/>
          </p:nvPicPr>
          <p:blipFill>
            <a:blip r:embed="rId4"/>
            <a:srcRect b="49355"/>
            <a:stretch>
              <a:fillRect/>
            </a:stretch>
          </p:blipFill>
          <p:spPr bwMode="auto">
            <a:xfrm>
              <a:off x="4833" y="1784"/>
              <a:ext cx="483" cy="406"/>
            </a:xfrm>
            <a:prstGeom prst="rect">
              <a:avLst/>
            </a:prstGeom>
            <a:noFill/>
            <a:ln w="9525">
              <a:noFill/>
              <a:miter lim="800000"/>
              <a:headEnd/>
              <a:tailEnd/>
            </a:ln>
          </p:spPr>
        </p:pic>
      </p:grpSp>
      <p:sp>
        <p:nvSpPr>
          <p:cNvPr id="65539" name="Text Box 8"/>
          <p:cNvSpPr txBox="1">
            <a:spLocks noChangeArrowheads="1"/>
          </p:cNvSpPr>
          <p:nvPr/>
        </p:nvSpPr>
        <p:spPr bwMode="auto">
          <a:xfrm>
            <a:off x="401638" y="4735513"/>
            <a:ext cx="1223962" cy="457200"/>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小朋友</a:t>
            </a:r>
          </a:p>
        </p:txBody>
      </p:sp>
      <p:pic>
        <p:nvPicPr>
          <p:cNvPr id="65540" name="Picture 9" descr="Content Management Server (CMS) Sm"/>
          <p:cNvPicPr>
            <a:picLocks noChangeAspect="1" noChangeArrowheads="1"/>
          </p:cNvPicPr>
          <p:nvPr/>
        </p:nvPicPr>
        <p:blipFill>
          <a:blip r:embed="rId5"/>
          <a:srcRect/>
          <a:stretch>
            <a:fillRect/>
          </a:stretch>
        </p:blipFill>
        <p:spPr bwMode="auto">
          <a:xfrm>
            <a:off x="4075113" y="4664075"/>
            <a:ext cx="830262" cy="1223963"/>
          </a:xfrm>
          <a:prstGeom prst="rect">
            <a:avLst/>
          </a:prstGeom>
          <a:noFill/>
          <a:ln w="9525">
            <a:noFill/>
            <a:miter lim="800000"/>
            <a:headEnd/>
            <a:tailEnd/>
          </a:ln>
        </p:spPr>
      </p:pic>
      <p:sp>
        <p:nvSpPr>
          <p:cNvPr id="65541" name="Text Box 10"/>
          <p:cNvSpPr txBox="1">
            <a:spLocks noChangeArrowheads="1"/>
          </p:cNvSpPr>
          <p:nvPr/>
        </p:nvSpPr>
        <p:spPr bwMode="auto">
          <a:xfrm>
            <a:off x="3786188" y="5815013"/>
            <a:ext cx="1512887" cy="369887"/>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遊戲</a:t>
            </a:r>
            <a:r>
              <a:rPr lang="zh-TW" altLang="en-US" b="1">
                <a:solidFill>
                  <a:srgbClr val="00B050"/>
                </a:solidFill>
              </a:rPr>
              <a:t>檸檬</a:t>
            </a:r>
          </a:p>
        </p:txBody>
      </p:sp>
      <p:grpSp>
        <p:nvGrpSpPr>
          <p:cNvPr id="5" name="Group 11"/>
          <p:cNvGrpSpPr>
            <a:grpSpLocks/>
          </p:cNvGrpSpPr>
          <p:nvPr/>
        </p:nvGrpSpPr>
        <p:grpSpPr bwMode="auto">
          <a:xfrm>
            <a:off x="7531100" y="2287588"/>
            <a:ext cx="1223963" cy="1576387"/>
            <a:chOff x="4853" y="981"/>
            <a:chExt cx="771" cy="993"/>
          </a:xfrm>
        </p:grpSpPr>
        <p:pic>
          <p:nvPicPr>
            <p:cNvPr id="65555" name="Picture 12" descr="Hein09"/>
            <p:cNvPicPr>
              <a:picLocks noChangeAspect="1" noChangeArrowheads="1"/>
            </p:cNvPicPr>
            <p:nvPr/>
          </p:nvPicPr>
          <p:blipFill>
            <a:blip r:embed="rId6"/>
            <a:srcRect/>
            <a:stretch>
              <a:fillRect/>
            </a:stretch>
          </p:blipFill>
          <p:spPr bwMode="auto">
            <a:xfrm>
              <a:off x="4853" y="981"/>
              <a:ext cx="768" cy="768"/>
            </a:xfrm>
            <a:prstGeom prst="rect">
              <a:avLst/>
            </a:prstGeom>
            <a:noFill/>
            <a:ln w="9525">
              <a:noFill/>
              <a:miter lim="800000"/>
              <a:headEnd/>
              <a:tailEnd/>
            </a:ln>
          </p:spPr>
        </p:pic>
        <p:sp>
          <p:nvSpPr>
            <p:cNvPr id="65556" name="Text Box 13"/>
            <p:cNvSpPr txBox="1">
              <a:spLocks noChangeArrowheads="1"/>
            </p:cNvSpPr>
            <p:nvPr/>
          </p:nvSpPr>
          <p:spPr bwMode="auto">
            <a:xfrm>
              <a:off x="4921" y="1570"/>
              <a:ext cx="703" cy="404"/>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更改密碼</a:t>
              </a:r>
              <a:br>
                <a:rPr lang="zh-TW" altLang="en-US" b="1">
                  <a:solidFill>
                    <a:srgbClr val="FF0000"/>
                  </a:solidFill>
                </a:rPr>
              </a:br>
              <a:r>
                <a:rPr lang="zh-TW" altLang="en-US" b="1">
                  <a:solidFill>
                    <a:srgbClr val="FF0000"/>
                  </a:solidFill>
                </a:rPr>
                <a:t>    通知</a:t>
              </a:r>
            </a:p>
          </p:txBody>
        </p:sp>
      </p:grpSp>
      <p:grpSp>
        <p:nvGrpSpPr>
          <p:cNvPr id="6" name="Group 14"/>
          <p:cNvGrpSpPr>
            <a:grpSpLocks/>
          </p:cNvGrpSpPr>
          <p:nvPr/>
        </p:nvGrpSpPr>
        <p:grpSpPr bwMode="auto">
          <a:xfrm>
            <a:off x="6234113" y="2430463"/>
            <a:ext cx="1292225" cy="1538287"/>
            <a:chOff x="2562" y="1842"/>
            <a:chExt cx="814" cy="969"/>
          </a:xfrm>
        </p:grpSpPr>
        <p:pic>
          <p:nvPicPr>
            <p:cNvPr id="65553" name="Picture 15" descr="Bomb15"/>
            <p:cNvPicPr>
              <a:picLocks noChangeAspect="1" noChangeArrowheads="1"/>
            </p:cNvPicPr>
            <p:nvPr/>
          </p:nvPicPr>
          <p:blipFill>
            <a:blip r:embed="rId7"/>
            <a:srcRect/>
            <a:stretch>
              <a:fillRect/>
            </a:stretch>
          </p:blipFill>
          <p:spPr bwMode="auto">
            <a:xfrm>
              <a:off x="2608" y="1842"/>
              <a:ext cx="768" cy="768"/>
            </a:xfrm>
            <a:prstGeom prst="rect">
              <a:avLst/>
            </a:prstGeom>
            <a:noFill/>
            <a:ln w="9525">
              <a:noFill/>
              <a:miter lim="800000"/>
              <a:headEnd/>
              <a:tailEnd/>
            </a:ln>
          </p:spPr>
        </p:pic>
        <p:sp>
          <p:nvSpPr>
            <p:cNvPr id="65554" name="Text Box 16"/>
            <p:cNvSpPr txBox="1">
              <a:spLocks noChangeArrowheads="1"/>
            </p:cNvSpPr>
            <p:nvPr/>
          </p:nvSpPr>
          <p:spPr bwMode="auto">
            <a:xfrm>
              <a:off x="2562" y="2523"/>
              <a:ext cx="726" cy="288"/>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詐騙者</a:t>
              </a:r>
            </a:p>
          </p:txBody>
        </p:sp>
      </p:grpSp>
      <p:pic>
        <p:nvPicPr>
          <p:cNvPr id="65544" name="Picture 17" descr="Content Management Server (CMS) Sm"/>
          <p:cNvPicPr>
            <a:picLocks noChangeAspect="1" noChangeArrowheads="1"/>
          </p:cNvPicPr>
          <p:nvPr/>
        </p:nvPicPr>
        <p:blipFill>
          <a:blip r:embed="rId5"/>
          <a:srcRect/>
          <a:stretch>
            <a:fillRect/>
          </a:stretch>
        </p:blipFill>
        <p:spPr bwMode="auto">
          <a:xfrm>
            <a:off x="3714750" y="2214563"/>
            <a:ext cx="830263" cy="1223962"/>
          </a:xfrm>
          <a:prstGeom prst="rect">
            <a:avLst/>
          </a:prstGeom>
          <a:noFill/>
          <a:ln w="9525">
            <a:noFill/>
            <a:miter lim="800000"/>
            <a:headEnd/>
            <a:tailEnd/>
          </a:ln>
        </p:spPr>
      </p:pic>
      <p:sp>
        <p:nvSpPr>
          <p:cNvPr id="65545" name="Text Box 18"/>
          <p:cNvSpPr txBox="1">
            <a:spLocks noChangeArrowheads="1"/>
          </p:cNvSpPr>
          <p:nvPr/>
        </p:nvSpPr>
        <p:spPr bwMode="auto">
          <a:xfrm>
            <a:off x="3354388" y="3367088"/>
            <a:ext cx="1512887" cy="369887"/>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遊戲橘子</a:t>
            </a:r>
          </a:p>
        </p:txBody>
      </p:sp>
      <p:grpSp>
        <p:nvGrpSpPr>
          <p:cNvPr id="7" name="Group 19"/>
          <p:cNvGrpSpPr>
            <a:grpSpLocks/>
          </p:cNvGrpSpPr>
          <p:nvPr/>
        </p:nvGrpSpPr>
        <p:grpSpPr bwMode="auto">
          <a:xfrm>
            <a:off x="2633663" y="1711325"/>
            <a:ext cx="1152525" cy="1014413"/>
            <a:chOff x="521" y="663"/>
            <a:chExt cx="726" cy="639"/>
          </a:xfrm>
        </p:grpSpPr>
        <p:pic>
          <p:nvPicPr>
            <p:cNvPr id="65551" name="Picture 20" descr="Osx18"/>
            <p:cNvPicPr>
              <a:picLocks noChangeAspect="1" noChangeArrowheads="1"/>
            </p:cNvPicPr>
            <p:nvPr/>
          </p:nvPicPr>
          <p:blipFill>
            <a:blip r:embed="rId8"/>
            <a:srcRect/>
            <a:stretch>
              <a:fillRect/>
            </a:stretch>
          </p:blipFill>
          <p:spPr bwMode="auto">
            <a:xfrm>
              <a:off x="703" y="663"/>
              <a:ext cx="454" cy="454"/>
            </a:xfrm>
            <a:prstGeom prst="rect">
              <a:avLst/>
            </a:prstGeom>
            <a:noFill/>
            <a:ln w="9525">
              <a:noFill/>
              <a:miter lim="800000"/>
              <a:headEnd/>
              <a:tailEnd/>
            </a:ln>
          </p:spPr>
        </p:pic>
        <p:sp>
          <p:nvSpPr>
            <p:cNvPr id="65552" name="Text Box 21"/>
            <p:cNvSpPr txBox="1">
              <a:spLocks noChangeArrowheads="1"/>
            </p:cNvSpPr>
            <p:nvPr/>
          </p:nvSpPr>
          <p:spPr bwMode="auto">
            <a:xfrm>
              <a:off x="521" y="1071"/>
              <a:ext cx="726" cy="231"/>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帳號密碼</a:t>
              </a:r>
            </a:p>
          </p:txBody>
        </p:sp>
      </p:grpSp>
      <p:grpSp>
        <p:nvGrpSpPr>
          <p:cNvPr id="8" name="Group 22"/>
          <p:cNvGrpSpPr>
            <a:grpSpLocks/>
          </p:cNvGrpSpPr>
          <p:nvPr/>
        </p:nvGrpSpPr>
        <p:grpSpPr bwMode="auto">
          <a:xfrm rot="-1333055">
            <a:off x="1392238" y="3068638"/>
            <a:ext cx="2376487" cy="727075"/>
            <a:chOff x="1701" y="1888"/>
            <a:chExt cx="1224" cy="458"/>
          </a:xfrm>
        </p:grpSpPr>
        <p:sp>
          <p:nvSpPr>
            <p:cNvPr id="65549" name="AutoShape 23"/>
            <p:cNvSpPr>
              <a:spLocks noChangeArrowheads="1"/>
            </p:cNvSpPr>
            <p:nvPr/>
          </p:nvSpPr>
          <p:spPr bwMode="auto">
            <a:xfrm>
              <a:off x="1701" y="1888"/>
              <a:ext cx="1224" cy="317"/>
            </a:xfrm>
            <a:prstGeom prst="rightArrow">
              <a:avLst>
                <a:gd name="adj1" fmla="val 50000"/>
                <a:gd name="adj2" fmla="val 96530"/>
              </a:avLst>
            </a:prstGeom>
            <a:solidFill>
              <a:srgbClr val="FF0000"/>
            </a:solidFill>
            <a:ln w="9525">
              <a:solidFill>
                <a:schemeClr val="tx1"/>
              </a:solidFill>
              <a:miter lim="800000"/>
              <a:headEnd/>
              <a:tailEnd/>
            </a:ln>
          </p:spPr>
          <p:txBody>
            <a:bodyPr wrap="none" anchor="ctr"/>
            <a:lstStyle/>
            <a:p>
              <a:endParaRPr lang="zh-TW" altLang="en-US"/>
            </a:p>
          </p:txBody>
        </p:sp>
        <p:sp>
          <p:nvSpPr>
            <p:cNvPr id="65550" name="Text Box 24"/>
            <p:cNvSpPr txBox="1">
              <a:spLocks noChangeArrowheads="1"/>
            </p:cNvSpPr>
            <p:nvPr/>
          </p:nvSpPr>
          <p:spPr bwMode="auto">
            <a:xfrm>
              <a:off x="1746" y="2115"/>
              <a:ext cx="771" cy="231"/>
            </a:xfrm>
            <a:prstGeom prst="rect">
              <a:avLst/>
            </a:prstGeom>
            <a:noFill/>
            <a:ln w="9525">
              <a:noFill/>
              <a:miter lim="800000"/>
              <a:headEnd/>
              <a:tailEnd/>
            </a:ln>
          </p:spPr>
          <p:txBody>
            <a:bodyPr>
              <a:spAutoFit/>
            </a:bodyPr>
            <a:lstStyle/>
            <a:p>
              <a:pPr>
                <a:spcBef>
                  <a:spcPct val="50000"/>
                </a:spcBef>
              </a:pPr>
              <a:r>
                <a:rPr lang="zh-TW" altLang="en-US" b="1">
                  <a:solidFill>
                    <a:srgbClr val="FF0000"/>
                  </a:solidFill>
                </a:rPr>
                <a:t>加入會員</a:t>
              </a:r>
            </a:p>
          </p:txBody>
        </p:sp>
      </p:grpSp>
      <p:sp>
        <p:nvSpPr>
          <p:cNvPr id="26" name="圓角矩形 25"/>
          <p:cNvSpPr/>
          <p:nvPr/>
        </p:nvSpPr>
        <p:spPr>
          <a:xfrm>
            <a:off x="4357688" y="1285875"/>
            <a:ext cx="4143375"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要求輸入私密資料送出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1.66667E-6 -0.00046 L -0.31493 0.22014 " pathEditMode="relative" rAng="0" ptsTypes="AA">
                                      <p:cBhvr>
                                        <p:cTn id="21" dur="2000" fill="hold"/>
                                        <p:tgtEl>
                                          <p:spTgt spid="7"/>
                                        </p:tgtEl>
                                        <p:attrNameLst>
                                          <p:attrName>ppt_x</p:attrName>
                                          <p:attrName>ppt_y</p:attrName>
                                        </p:attrNameLst>
                                      </p:cBhvr>
                                      <p:rCtr x="-157" y="110"/>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nodeType="clickEffect">
                                  <p:stCondLst>
                                    <p:cond delay="0"/>
                                  </p:stCondLst>
                                  <p:childTnLst>
                                    <p:animMotion origin="layout" path="M 1.94444E-6 1.85185E-6 L -0.40556 0.47315 " pathEditMode="relative" rAng="0" ptsTypes="AA">
                                      <p:cBhvr>
                                        <p:cTn id="36" dur="2000" fill="hold"/>
                                        <p:tgtEl>
                                          <p:spTgt spid="5"/>
                                        </p:tgtEl>
                                        <p:attrNameLst>
                                          <p:attrName>ppt_x</p:attrName>
                                          <p:attrName>ppt_y</p:attrName>
                                        </p:attrNameLst>
                                      </p:cBhvr>
                                      <p:rCtr x="-203" y="237"/>
                                    </p:animMotion>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nodeType="clickEffect">
                                  <p:stCondLst>
                                    <p:cond delay="0"/>
                                  </p:stCondLst>
                                  <p:childTnLst>
                                    <p:animMotion origin="layout" path="M -0.40556 0.47315 L -0.84653 0.18958 " pathEditMode="relative" rAng="0" ptsTypes="AA">
                                      <p:cBhvr>
                                        <p:cTn id="40" dur="2000" fill="hold"/>
                                        <p:tgtEl>
                                          <p:spTgt spid="5"/>
                                        </p:tgtEl>
                                        <p:attrNameLst>
                                          <p:attrName>ppt_x</p:attrName>
                                          <p:attrName>ppt_y</p:attrName>
                                        </p:attrNameLst>
                                      </p:cBhvr>
                                      <p:rCtr x="-220" y="-142"/>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5"/>
                                        </p:tgtEl>
                                      </p:cBhvr>
                                    </p:animEffect>
                                    <p:set>
                                      <p:cBhvr>
                                        <p:cTn id="45" dur="1" fill="hold">
                                          <p:stCondLst>
                                            <p:cond delay="19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6" presetClass="path" presetSubtype="0" accel="50000" decel="50000" fill="hold" nodeType="clickEffect">
                                  <p:stCondLst>
                                    <p:cond delay="0"/>
                                  </p:stCondLst>
                                  <p:childTnLst>
                                    <p:animMotion origin="layout" path="M -0.31493 0.22014 L 0.13385 0.59815 " pathEditMode="relative" rAng="0" ptsTypes="AA">
                                      <p:cBhvr>
                                        <p:cTn id="49" dur="2000" fill="hold"/>
                                        <p:tgtEl>
                                          <p:spTgt spid="7"/>
                                        </p:tgtEl>
                                        <p:attrNameLst>
                                          <p:attrName>ppt_x</p:attrName>
                                          <p:attrName>ppt_y</p:attrName>
                                        </p:attrNameLst>
                                      </p:cBhvr>
                                      <p:rCtr x="224" y="189"/>
                                    </p:animMotion>
                                  </p:childTnLst>
                                </p:cTn>
                              </p:par>
                            </p:childTnLst>
                          </p:cTn>
                        </p:par>
                      </p:childTnLst>
                    </p:cTn>
                  </p:par>
                  <p:par>
                    <p:cTn id="50" fill="hold">
                      <p:stCondLst>
                        <p:cond delay="indefinite"/>
                      </p:stCondLst>
                      <p:childTnLst>
                        <p:par>
                          <p:cTn id="51" fill="hold">
                            <p:stCondLst>
                              <p:cond delay="0"/>
                            </p:stCondLst>
                            <p:childTnLst>
                              <p:par>
                                <p:cTn id="52" presetID="56" presetClass="path" presetSubtype="0" accel="50000" decel="50000" fill="hold" nodeType="clickEffect">
                                  <p:stCondLst>
                                    <p:cond delay="0"/>
                                  </p:stCondLst>
                                  <p:childTnLst>
                                    <p:animMotion origin="layout" path="M 0.13385 0.59815 L 0.53559 0.12569 " pathEditMode="relative" rAng="0" ptsTypes="AA">
                                      <p:cBhvr>
                                        <p:cTn id="53" dur="2000" fill="hold"/>
                                        <p:tgtEl>
                                          <p:spTgt spid="7"/>
                                        </p:tgtEl>
                                        <p:attrNameLst>
                                          <p:attrName>ppt_x</p:attrName>
                                          <p:attrName>ppt_y</p:attrName>
                                        </p:attrNameLst>
                                      </p:cBhvr>
                                      <p:rCtr x="201" y="-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2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圓角矩形 1"/>
          <p:cNvSpPr/>
          <p:nvPr/>
        </p:nvSpPr>
        <p:spPr>
          <a:xfrm>
            <a:off x="2143125" y="6000750"/>
            <a:ext cx="5643563"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關閉預覽窗格</a:t>
            </a:r>
          </a:p>
        </p:txBody>
      </p:sp>
      <p:pic>
        <p:nvPicPr>
          <p:cNvPr id="9221" name="Picture 5"/>
          <p:cNvPicPr>
            <a:picLocks noChangeAspect="1" noChangeArrowheads="1"/>
          </p:cNvPicPr>
          <p:nvPr/>
        </p:nvPicPr>
        <p:blipFill>
          <a:blip r:embed="rId4"/>
          <a:srcRect/>
          <a:stretch>
            <a:fillRect/>
          </a:stretch>
        </p:blipFill>
        <p:spPr bwMode="auto">
          <a:xfrm>
            <a:off x="4214813" y="1571625"/>
            <a:ext cx="4314825" cy="433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1+#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群組 20"/>
          <p:cNvGrpSpPr>
            <a:grpSpLocks/>
          </p:cNvGrpSpPr>
          <p:nvPr/>
        </p:nvGrpSpPr>
        <p:grpSpPr bwMode="auto">
          <a:xfrm>
            <a:off x="214313" y="5000625"/>
            <a:ext cx="1571625" cy="1000125"/>
            <a:chOff x="214282" y="5000636"/>
            <a:chExt cx="3143270" cy="2000264"/>
          </a:xfrm>
        </p:grpSpPr>
        <p:sp>
          <p:nvSpPr>
            <p:cNvPr id="19" name="圓角矩形 18"/>
            <p:cNvSpPr/>
            <p:nvPr/>
          </p:nvSpPr>
          <p:spPr>
            <a:xfrm>
              <a:off x="214282" y="6286521"/>
              <a:ext cx="3143270" cy="714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中華電信</a:t>
              </a:r>
            </a:p>
          </p:txBody>
        </p:sp>
        <p:pic>
          <p:nvPicPr>
            <p:cNvPr id="20506" name="圖片 8" descr="computer.png"/>
            <p:cNvPicPr>
              <a:picLocks noChangeAspect="1"/>
            </p:cNvPicPr>
            <p:nvPr/>
          </p:nvPicPr>
          <p:blipFill>
            <a:blip r:embed="rId2"/>
            <a:srcRect/>
            <a:stretch>
              <a:fillRect/>
            </a:stretch>
          </p:blipFill>
          <p:spPr bwMode="auto">
            <a:xfrm>
              <a:off x="357158" y="5000636"/>
              <a:ext cx="1571660" cy="1571660"/>
            </a:xfrm>
            <a:prstGeom prst="rect">
              <a:avLst/>
            </a:prstGeom>
            <a:noFill/>
            <a:ln w="9525">
              <a:noFill/>
              <a:miter lim="800000"/>
              <a:headEnd/>
              <a:tailEnd/>
            </a:ln>
          </p:spPr>
        </p:pic>
        <p:pic>
          <p:nvPicPr>
            <p:cNvPr id="20507" name="圖片 19" descr="oe.png"/>
            <p:cNvPicPr>
              <a:picLocks noChangeAspect="1"/>
            </p:cNvPicPr>
            <p:nvPr/>
          </p:nvPicPr>
          <p:blipFill>
            <a:blip r:embed="rId3"/>
            <a:srcRect/>
            <a:stretch>
              <a:fillRect/>
            </a:stretch>
          </p:blipFill>
          <p:spPr bwMode="auto">
            <a:xfrm>
              <a:off x="285720" y="5286388"/>
              <a:ext cx="1075765" cy="1039906"/>
            </a:xfrm>
            <a:prstGeom prst="rect">
              <a:avLst/>
            </a:prstGeom>
            <a:noFill/>
            <a:ln w="9525">
              <a:noFill/>
              <a:miter lim="800000"/>
              <a:headEnd/>
              <a:tailEnd/>
            </a:ln>
          </p:spPr>
        </p:pic>
      </p:grpSp>
      <p:sp>
        <p:nvSpPr>
          <p:cNvPr id="16" name="圓角矩形 15"/>
          <p:cNvSpPr/>
          <p:nvPr/>
        </p:nvSpPr>
        <p:spPr>
          <a:xfrm>
            <a:off x="3214688" y="3429000"/>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網際網路</a:t>
            </a:r>
          </a:p>
        </p:txBody>
      </p:sp>
      <p:sp>
        <p:nvSpPr>
          <p:cNvPr id="20483" name="標題 1"/>
          <p:cNvSpPr>
            <a:spLocks noGrp="1"/>
          </p:cNvSpPr>
          <p:nvPr>
            <p:ph type="title"/>
          </p:nvPr>
        </p:nvSpPr>
        <p:spPr/>
        <p:txBody>
          <a:bodyPr/>
          <a:lstStyle/>
          <a:p>
            <a:r>
              <a:rPr lang="zh-TW" altLang="en-US" smtClean="0">
                <a:latin typeface="標楷體" pitchFamily="65" charset="-120"/>
                <a:ea typeface="標楷體" pitchFamily="65" charset="-120"/>
              </a:rPr>
              <a:t>信件</a:t>
            </a:r>
            <a:r>
              <a:rPr lang="zh-TW" altLang="zh-TW" smtClean="0">
                <a:latin typeface="標楷體" pitchFamily="65" charset="-120"/>
                <a:ea typeface="標楷體" pitchFamily="65" charset="-120"/>
              </a:rPr>
              <a:t>-</a:t>
            </a:r>
            <a:r>
              <a:rPr lang="zh-TW" altLang="en-US" smtClean="0">
                <a:latin typeface="標楷體" pitchFamily="65" charset="-120"/>
                <a:ea typeface="標楷體" pitchFamily="65" charset="-120"/>
              </a:rPr>
              <a:t>退信攻擊</a:t>
            </a:r>
          </a:p>
        </p:txBody>
      </p:sp>
      <p:grpSp>
        <p:nvGrpSpPr>
          <p:cNvPr id="20484" name="群組 10"/>
          <p:cNvGrpSpPr>
            <a:grpSpLocks/>
          </p:cNvGrpSpPr>
          <p:nvPr/>
        </p:nvGrpSpPr>
        <p:grpSpPr bwMode="auto">
          <a:xfrm>
            <a:off x="3286125" y="2500313"/>
            <a:ext cx="1785938" cy="1108075"/>
            <a:chOff x="2428860" y="2285992"/>
            <a:chExt cx="4453090" cy="2857520"/>
          </a:xfrm>
        </p:grpSpPr>
        <p:pic>
          <p:nvPicPr>
            <p:cNvPr id="20503" name="Picture 13" descr="internet cloud smaller"/>
            <p:cNvPicPr>
              <a:picLocks noChangeAspect="1" noChangeArrowheads="1"/>
            </p:cNvPicPr>
            <p:nvPr/>
          </p:nvPicPr>
          <p:blipFill>
            <a:blip r:embed="rId4"/>
            <a:srcRect/>
            <a:stretch>
              <a:fillRect/>
            </a:stretch>
          </p:blipFill>
          <p:spPr bwMode="auto">
            <a:xfrm>
              <a:off x="2428860" y="2285992"/>
              <a:ext cx="4453090" cy="2857520"/>
            </a:xfrm>
            <a:prstGeom prst="rect">
              <a:avLst/>
            </a:prstGeom>
            <a:noFill/>
            <a:ln w="9525">
              <a:noFill/>
              <a:miter lim="800000"/>
              <a:headEnd/>
              <a:tailEnd/>
            </a:ln>
          </p:spPr>
        </p:pic>
        <p:pic>
          <p:nvPicPr>
            <p:cNvPr id="20504" name="圖片 9" descr="IE_05.png"/>
            <p:cNvPicPr>
              <a:picLocks noChangeAspect="1"/>
            </p:cNvPicPr>
            <p:nvPr/>
          </p:nvPicPr>
          <p:blipFill>
            <a:blip r:embed="rId5"/>
            <a:srcRect/>
            <a:stretch>
              <a:fillRect/>
            </a:stretch>
          </p:blipFill>
          <p:spPr bwMode="auto">
            <a:xfrm>
              <a:off x="4429124" y="2571744"/>
              <a:ext cx="1571636" cy="1571636"/>
            </a:xfrm>
            <a:prstGeom prst="rect">
              <a:avLst/>
            </a:prstGeom>
            <a:noFill/>
            <a:ln w="9525">
              <a:noFill/>
              <a:miter lim="800000"/>
              <a:headEnd/>
              <a:tailEnd/>
            </a:ln>
          </p:spPr>
        </p:pic>
      </p:grpSp>
      <p:grpSp>
        <p:nvGrpSpPr>
          <p:cNvPr id="20485" name="群組 23"/>
          <p:cNvGrpSpPr>
            <a:grpSpLocks/>
          </p:cNvGrpSpPr>
          <p:nvPr/>
        </p:nvGrpSpPr>
        <p:grpSpPr bwMode="auto">
          <a:xfrm>
            <a:off x="6643688" y="1785938"/>
            <a:ext cx="1857375" cy="1285875"/>
            <a:chOff x="6643702" y="1785926"/>
            <a:chExt cx="3714776" cy="2571766"/>
          </a:xfrm>
        </p:grpSpPr>
        <p:sp>
          <p:nvSpPr>
            <p:cNvPr id="17" name="圓角矩形 16"/>
            <p:cNvSpPr/>
            <p:nvPr/>
          </p:nvSpPr>
          <p:spPr>
            <a:xfrm>
              <a:off x="6786577" y="3573461"/>
              <a:ext cx="3571901" cy="784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郵件伺服器</a:t>
              </a:r>
            </a:p>
          </p:txBody>
        </p:sp>
        <p:grpSp>
          <p:nvGrpSpPr>
            <p:cNvPr id="20500" name="群組 11"/>
            <p:cNvGrpSpPr>
              <a:grpSpLocks/>
            </p:cNvGrpSpPr>
            <p:nvPr/>
          </p:nvGrpSpPr>
          <p:grpSpPr bwMode="auto">
            <a:xfrm>
              <a:off x="6643702" y="1785926"/>
              <a:ext cx="2143140" cy="2071702"/>
              <a:chOff x="3571868" y="4000504"/>
              <a:chExt cx="2428892" cy="2428892"/>
            </a:xfrm>
          </p:grpSpPr>
          <p:pic>
            <p:nvPicPr>
              <p:cNvPr id="20501" name="圖片 6" descr="computer.png"/>
              <p:cNvPicPr>
                <a:picLocks noChangeAspect="1"/>
              </p:cNvPicPr>
              <p:nvPr/>
            </p:nvPicPr>
            <p:blipFill>
              <a:blip r:embed="rId2"/>
              <a:srcRect/>
              <a:stretch>
                <a:fillRect/>
              </a:stretch>
            </p:blipFill>
            <p:spPr bwMode="auto">
              <a:xfrm>
                <a:off x="3571868" y="4000504"/>
                <a:ext cx="2428892" cy="2428892"/>
              </a:xfrm>
              <a:prstGeom prst="rect">
                <a:avLst/>
              </a:prstGeom>
              <a:noFill/>
              <a:ln w="9525">
                <a:noFill/>
                <a:miter lim="800000"/>
                <a:headEnd/>
                <a:tailEnd/>
              </a:ln>
            </p:spPr>
          </p:pic>
          <p:pic>
            <p:nvPicPr>
              <p:cNvPr id="20502" name="圖片 5" descr="oe.png"/>
              <p:cNvPicPr>
                <a:picLocks noChangeAspect="1"/>
              </p:cNvPicPr>
              <p:nvPr/>
            </p:nvPicPr>
            <p:blipFill>
              <a:blip r:embed="rId3"/>
              <a:srcRect/>
              <a:stretch>
                <a:fillRect/>
              </a:stretch>
            </p:blipFill>
            <p:spPr bwMode="auto">
              <a:xfrm>
                <a:off x="4143372" y="4643446"/>
                <a:ext cx="1219200" cy="1219200"/>
              </a:xfrm>
              <a:prstGeom prst="rect">
                <a:avLst/>
              </a:prstGeom>
              <a:noFill/>
              <a:ln w="9525">
                <a:noFill/>
                <a:miter lim="800000"/>
                <a:headEnd/>
                <a:tailEnd/>
              </a:ln>
            </p:spPr>
          </p:pic>
        </p:grpSp>
      </p:grpSp>
      <p:grpSp>
        <p:nvGrpSpPr>
          <p:cNvPr id="20486" name="群組 24"/>
          <p:cNvGrpSpPr>
            <a:grpSpLocks/>
          </p:cNvGrpSpPr>
          <p:nvPr/>
        </p:nvGrpSpPr>
        <p:grpSpPr bwMode="auto">
          <a:xfrm>
            <a:off x="6929438" y="4857750"/>
            <a:ext cx="1928812" cy="1428750"/>
            <a:chOff x="6643702" y="4286256"/>
            <a:chExt cx="3857650" cy="2857520"/>
          </a:xfrm>
        </p:grpSpPr>
        <p:sp>
          <p:nvSpPr>
            <p:cNvPr id="18" name="圓角矩形 17"/>
            <p:cNvSpPr/>
            <p:nvPr/>
          </p:nvSpPr>
          <p:spPr>
            <a:xfrm>
              <a:off x="6786577" y="6286520"/>
              <a:ext cx="3714775"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使用者</a:t>
              </a:r>
            </a:p>
          </p:txBody>
        </p:sp>
        <p:pic>
          <p:nvPicPr>
            <p:cNvPr id="13" name="圖片 12" descr="Messenger_03.png"/>
            <p:cNvPicPr>
              <a:picLocks noChangeAspect="1"/>
            </p:cNvPicPr>
            <p:nvPr/>
          </p:nvPicPr>
          <p:blipFill>
            <a:blip r:embed="rId6"/>
            <a:stretch>
              <a:fillRect/>
            </a:stretch>
          </p:blipFill>
          <p:spPr>
            <a:xfrm>
              <a:off x="6643702" y="4286256"/>
              <a:ext cx="2073288" cy="2073291"/>
            </a:xfrm>
            <a:prstGeom prst="rect">
              <a:avLst/>
            </a:prstGeom>
            <a:effectLst>
              <a:outerShdw blurRad="50800" dist="50800" dir="5400000" sx="112000" sy="112000" algn="ctr" rotWithShape="0">
                <a:srgbClr val="000000"/>
              </a:outerShdw>
            </a:effectLst>
          </p:spPr>
        </p:pic>
      </p:grpSp>
      <p:sp>
        <p:nvSpPr>
          <p:cNvPr id="23" name="圓角矩形 22"/>
          <p:cNvSpPr/>
          <p:nvPr/>
        </p:nvSpPr>
        <p:spPr>
          <a:xfrm>
            <a:off x="4286250" y="571500"/>
            <a:ext cx="4071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i="1" u="sng" dirty="0">
                <a:solidFill>
                  <a:schemeClr val="bg1"/>
                </a:solidFill>
                <a:latin typeface="+mn-ea"/>
              </a:rPr>
              <a:t>收件人不存在，退回寄件人</a:t>
            </a:r>
            <a:endParaRPr lang="en-US" altLang="zh-TW" sz="2400" b="1" i="1" u="sng" dirty="0">
              <a:solidFill>
                <a:schemeClr val="bg1"/>
              </a:solidFill>
              <a:latin typeface="+mn-ea"/>
            </a:endParaRPr>
          </a:p>
          <a:p>
            <a:pPr algn="ctr">
              <a:defRPr/>
            </a:pPr>
            <a:r>
              <a:rPr lang="zh-TW" altLang="en-US" sz="2400" b="1" i="1" u="sng" dirty="0">
                <a:solidFill>
                  <a:schemeClr val="bg1"/>
                </a:solidFill>
                <a:latin typeface="+mn-ea"/>
              </a:rPr>
              <a:t>但</a:t>
            </a:r>
            <a:r>
              <a:rPr lang="en-US" altLang="zh-TW" sz="2400" b="1" i="1" u="sng" dirty="0">
                <a:solidFill>
                  <a:schemeClr val="bg1"/>
                </a:solidFill>
                <a:latin typeface="+mn-ea"/>
              </a:rPr>
              <a:t>..</a:t>
            </a:r>
            <a:r>
              <a:rPr lang="zh-TW" altLang="en-US" sz="2400" b="1" i="1" u="sng" dirty="0">
                <a:solidFill>
                  <a:schemeClr val="bg1"/>
                </a:solidFill>
                <a:latin typeface="+mn-ea"/>
              </a:rPr>
              <a:t>寄件人是偽造的</a:t>
            </a:r>
          </a:p>
        </p:txBody>
      </p:sp>
      <p:grpSp>
        <p:nvGrpSpPr>
          <p:cNvPr id="7" name="群組 27"/>
          <p:cNvGrpSpPr>
            <a:grpSpLocks/>
          </p:cNvGrpSpPr>
          <p:nvPr/>
        </p:nvGrpSpPr>
        <p:grpSpPr bwMode="auto">
          <a:xfrm>
            <a:off x="500063" y="2214563"/>
            <a:ext cx="609600" cy="609600"/>
            <a:chOff x="500034" y="2214554"/>
            <a:chExt cx="609600" cy="609600"/>
          </a:xfrm>
        </p:grpSpPr>
        <p:pic>
          <p:nvPicPr>
            <p:cNvPr id="20495" name="圖片 3" descr="mail1.png"/>
            <p:cNvPicPr>
              <a:picLocks noChangeAspect="1"/>
            </p:cNvPicPr>
            <p:nvPr/>
          </p:nvPicPr>
          <p:blipFill>
            <a:blip r:embed="rId7"/>
            <a:srcRect/>
            <a:stretch>
              <a:fillRect/>
            </a:stretch>
          </p:blipFill>
          <p:spPr bwMode="auto">
            <a:xfrm>
              <a:off x="500034" y="2214554"/>
              <a:ext cx="609600" cy="609600"/>
            </a:xfrm>
            <a:prstGeom prst="rect">
              <a:avLst/>
            </a:prstGeom>
            <a:noFill/>
            <a:ln w="9525">
              <a:noFill/>
              <a:miter lim="800000"/>
              <a:headEnd/>
              <a:tailEnd/>
            </a:ln>
          </p:spPr>
        </p:pic>
        <p:pic>
          <p:nvPicPr>
            <p:cNvPr id="20496" name="Picture 68" descr="hacker"/>
            <p:cNvPicPr>
              <a:picLocks noChangeAspect="1" noChangeArrowheads="1"/>
            </p:cNvPicPr>
            <p:nvPr/>
          </p:nvPicPr>
          <p:blipFill>
            <a:blip r:embed="rId8">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20489" name="群組 21"/>
          <p:cNvGrpSpPr>
            <a:grpSpLocks/>
          </p:cNvGrpSpPr>
          <p:nvPr/>
        </p:nvGrpSpPr>
        <p:grpSpPr bwMode="auto">
          <a:xfrm>
            <a:off x="428625" y="1714500"/>
            <a:ext cx="1071563" cy="1143000"/>
            <a:chOff x="285720" y="2000240"/>
            <a:chExt cx="2143140" cy="2285984"/>
          </a:xfrm>
        </p:grpSpPr>
        <p:sp>
          <p:nvSpPr>
            <p:cNvPr id="15" name="圓角矩形 14"/>
            <p:cNvSpPr/>
            <p:nvPr/>
          </p:nvSpPr>
          <p:spPr>
            <a:xfrm>
              <a:off x="285720" y="3571855"/>
              <a:ext cx="2143140" cy="714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駭客</a:t>
              </a:r>
            </a:p>
          </p:txBody>
        </p:sp>
        <p:pic>
          <p:nvPicPr>
            <p:cNvPr id="20494" name="圖片 4" descr="Bomb9.png"/>
            <p:cNvPicPr>
              <a:picLocks noChangeAspect="1"/>
            </p:cNvPicPr>
            <p:nvPr/>
          </p:nvPicPr>
          <p:blipFill>
            <a:blip r:embed="rId9"/>
            <a:srcRect/>
            <a:stretch>
              <a:fillRect/>
            </a:stretch>
          </p:blipFill>
          <p:spPr bwMode="auto">
            <a:xfrm>
              <a:off x="285720" y="2000240"/>
              <a:ext cx="1714512" cy="1714512"/>
            </a:xfrm>
            <a:prstGeom prst="rect">
              <a:avLst/>
            </a:prstGeom>
            <a:noFill/>
            <a:ln w="9525">
              <a:noFill/>
              <a:miter lim="800000"/>
              <a:headEnd/>
              <a:tailEnd/>
            </a:ln>
          </p:spPr>
        </p:pic>
      </p:grpSp>
      <p:pic>
        <p:nvPicPr>
          <p:cNvPr id="29" name="Picture 19" descr="hacker"/>
          <p:cNvPicPr>
            <a:picLocks noChangeAspect="1" noChangeArrowheads="1"/>
          </p:cNvPicPr>
          <p:nvPr/>
        </p:nvPicPr>
        <p:blipFill>
          <a:blip r:embed="rId8">
            <a:clrChange>
              <a:clrFrom>
                <a:srgbClr val="CCCCCC"/>
              </a:clrFrom>
              <a:clrTo>
                <a:srgbClr val="CCCCCC">
                  <a:alpha val="0"/>
                </a:srgbClr>
              </a:clrTo>
            </a:clrChange>
          </a:blip>
          <a:srcRect/>
          <a:stretch>
            <a:fillRect/>
          </a:stretch>
        </p:blipFill>
        <p:spPr bwMode="auto">
          <a:xfrm>
            <a:off x="7358063" y="5357813"/>
            <a:ext cx="330200" cy="328612"/>
          </a:xfrm>
          <a:prstGeom prst="rect">
            <a:avLst/>
          </a:prstGeom>
          <a:noFill/>
          <a:ln w="9525">
            <a:noFill/>
            <a:miter lim="800000"/>
            <a:headEnd/>
            <a:tailEnd/>
          </a:ln>
        </p:spPr>
      </p:pic>
      <p:pic>
        <p:nvPicPr>
          <p:cNvPr id="26" name="Picture 34" descr="Binary Code Sm"/>
          <p:cNvPicPr>
            <a:picLocks noChangeAspect="1" noChangeArrowheads="1"/>
          </p:cNvPicPr>
          <p:nvPr/>
        </p:nvPicPr>
        <p:blipFill>
          <a:blip r:embed="rId10"/>
          <a:srcRect/>
          <a:stretch>
            <a:fillRect/>
          </a:stretch>
        </p:blipFill>
        <p:spPr bwMode="auto">
          <a:xfrm>
            <a:off x="7500938" y="5429250"/>
            <a:ext cx="266700" cy="596900"/>
          </a:xfrm>
          <a:prstGeom prst="rect">
            <a:avLst/>
          </a:prstGeom>
          <a:noFill/>
          <a:ln w="9525">
            <a:noFill/>
            <a:miter lim="800000"/>
            <a:headEnd/>
            <a:tailEnd/>
          </a:ln>
        </p:spPr>
      </p:pic>
      <p:sp>
        <p:nvSpPr>
          <p:cNvPr id="32" name="橢圓形圖說文字 31"/>
          <p:cNvSpPr/>
          <p:nvPr/>
        </p:nvSpPr>
        <p:spPr>
          <a:xfrm>
            <a:off x="4143375" y="1571625"/>
            <a:ext cx="2071688" cy="785813"/>
          </a:xfrm>
          <a:prstGeom prst="wedgeEllipseCallout">
            <a:avLst>
              <a:gd name="adj1" fmla="val 75052"/>
              <a:gd name="adj2" fmla="val 1702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rPr>
              <a:t>沒有這個人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5.47999E-6 C 0.03612 0.07887 0.07223 0.15798 0.07709 0.22507 C 0.08195 0.29215 0.05539 0.34744 0.02882 0.40272 " pathEditMode="relative" ptsTypes="aaA">
                                      <p:cBhvr>
                                        <p:cTn id="6" dur="2000" fill="hold"/>
                                        <p:tgtEl>
                                          <p:spTgt spid="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882 0.40273 C 0.19774 0.41568 0.36666 0.42887 0.43698 0.38122 C 0.50729 0.33357 0.47899 0.22484 0.45069 0.11636 " pathEditMode="relative" ptsTypes="aa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45069 0.11635 C 0.46389 0.01943 0.47708 -0.07749 0.53351 -0.08119 C 0.58993 -0.0849 0.68976 0.00416 0.78976 0.09345 " pathEditMode="relative" ptsTypes="aaA">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0.78976 0.09345 C 0.65139 -2.64168E-6 0.51302 -0.09322 0.45764 -0.08883 C 0.40226 -0.08443 0.42986 0.01735 0.45764 0.11936 " pathEditMode="relative" ptsTypes="aaA">
                                      <p:cBhvr>
                                        <p:cTn id="25" dur="2000" fill="hold"/>
                                        <p:tgtEl>
                                          <p:spTgt spid="7"/>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45069 0.11636 C 0.46389 0.23988 0.47726 0.36364 0.51389 0.42262 C 0.55052 0.48161 0.61042 0.47583 0.67031 0.47004 " pathEditMode="relative" ptsTypes="aaA">
                                      <p:cBhvr>
                                        <p:cTn id="29" dur="2000" fill="hold"/>
                                        <p:tgtEl>
                                          <p:spTgt spid="7"/>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par>
                          <p:cTn id="37" fill="hold">
                            <p:stCondLst>
                              <p:cond delay="500"/>
                            </p:stCondLst>
                            <p:childTnLst>
                              <p:par>
                                <p:cTn id="38" presetID="53"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000"/>
                            </p:stCondLst>
                            <p:childTnLst>
                              <p:par>
                                <p:cTn id="44" presetID="53"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1000" fill="hold"/>
                                        <p:tgtEl>
                                          <p:spTgt spid="29"/>
                                        </p:tgtEl>
                                        <p:attrNameLst>
                                          <p:attrName>ppt_w</p:attrName>
                                        </p:attrNameLst>
                                      </p:cBhvr>
                                      <p:tavLst>
                                        <p:tav tm="0">
                                          <p:val>
                                            <p:fltVal val="0"/>
                                          </p:val>
                                        </p:tav>
                                        <p:tav tm="100000">
                                          <p:val>
                                            <p:strVal val="#ppt_w"/>
                                          </p:val>
                                        </p:tav>
                                      </p:tavLst>
                                    </p:anim>
                                    <p:anim calcmode="lin" valueType="num">
                                      <p:cBhvr>
                                        <p:cTn id="47" dur="1000" fill="hold"/>
                                        <p:tgtEl>
                                          <p:spTgt spid="29"/>
                                        </p:tgtEl>
                                        <p:attrNameLst>
                                          <p:attrName>ppt_h</p:attrName>
                                        </p:attrNameLst>
                                      </p:cBhvr>
                                      <p:tavLst>
                                        <p:tav tm="0">
                                          <p:val>
                                            <p:fltVal val="0"/>
                                          </p:val>
                                        </p:tav>
                                        <p:tav tm="100000">
                                          <p:val>
                                            <p:strVal val="#ppt_h"/>
                                          </p:val>
                                        </p:tav>
                                      </p:tavLst>
                                    </p:anim>
                                    <p:animEffect transition="in" filter="fade">
                                      <p:cBhvr>
                                        <p:cTn id="48" dur="10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2000" fill="hold"/>
                                        <p:tgtEl>
                                          <p:spTgt spid="26"/>
                                        </p:tgtEl>
                                        <p:attrNameLst>
                                          <p:attrName>ppt_w</p:attrName>
                                        </p:attrNameLst>
                                      </p:cBhvr>
                                      <p:tavLst>
                                        <p:tav tm="0">
                                          <p:val>
                                            <p:fltVal val="0"/>
                                          </p:val>
                                        </p:tav>
                                        <p:tav tm="100000">
                                          <p:val>
                                            <p:strVal val="#ppt_w"/>
                                          </p:val>
                                        </p:tav>
                                      </p:tavLst>
                                    </p:anim>
                                    <p:anim calcmode="lin" valueType="num">
                                      <p:cBhvr>
                                        <p:cTn id="54" dur="2000" fill="hold"/>
                                        <p:tgtEl>
                                          <p:spTgt spid="26"/>
                                        </p:tgtEl>
                                        <p:attrNameLst>
                                          <p:attrName>ppt_h</p:attrName>
                                        </p:attrNameLst>
                                      </p:cBhvr>
                                      <p:tavLst>
                                        <p:tav tm="0">
                                          <p:val>
                                            <p:fltVal val="0"/>
                                          </p:val>
                                        </p:tav>
                                        <p:tav tm="100000">
                                          <p:val>
                                            <p:strVal val="#ppt_h"/>
                                          </p:val>
                                        </p:tav>
                                      </p:tavLst>
                                    </p:anim>
                                    <p:animEffect transition="in" filter="fade">
                                      <p:cBhvr>
                                        <p:cTn id="55" dur="2000"/>
                                        <p:tgtEl>
                                          <p:spTgt spid="26"/>
                                        </p:tgtEl>
                                      </p:cBhvr>
                                    </p:animEffect>
                                  </p:childTnLst>
                                </p:cTn>
                              </p:par>
                            </p:childTnLst>
                          </p:cTn>
                        </p:par>
                        <p:par>
                          <p:cTn id="56" fill="hold">
                            <p:stCondLst>
                              <p:cond delay="2000"/>
                            </p:stCondLst>
                            <p:childTnLst>
                              <p:par>
                                <p:cTn id="57" presetID="0" presetClass="path" presetSubtype="0" accel="50000" decel="50000" fill="hold" nodeType="afterEffect">
                                  <p:stCondLst>
                                    <p:cond delay="0"/>
                                  </p:stCondLst>
                                  <p:childTnLst>
                                    <p:animMotion origin="layout" path="M 2.77778E-7 -2.07495E-6 C -0.14237 -0.03378 -0.28455 -0.06755 -0.35053 -0.11798 C -0.4165 -0.1684 -0.33993 -0.24497 -0.39549 -0.30326 C -0.45105 -0.36156 -0.63993 -0.44506 -0.68386 -0.46727 " pathEditMode="relative" ptsTypes="aaaA">
                                      <p:cBhvr>
                                        <p:cTn id="58" dur="3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圓角矩形 1"/>
          <p:cNvSpPr/>
          <p:nvPr/>
        </p:nvSpPr>
        <p:spPr>
          <a:xfrm>
            <a:off x="2000250" y="5357813"/>
            <a:ext cx="5643563"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非必要閱讀郵件逕行刪除</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9" name="Picture 5"/>
          <p:cNvPicPr>
            <a:picLocks noChangeAspect="1" noChangeArrowheads="1"/>
          </p:cNvPicPr>
          <p:nvPr/>
        </p:nvPicPr>
        <p:blipFill>
          <a:blip r:embed="rId3"/>
          <a:srcRect/>
          <a:stretch>
            <a:fillRect/>
          </a:stretch>
        </p:blipFill>
        <p:spPr bwMode="auto">
          <a:xfrm>
            <a:off x="1928813" y="0"/>
            <a:ext cx="6500812" cy="6862763"/>
          </a:xfrm>
          <a:prstGeom prst="rect">
            <a:avLst/>
          </a:prstGeom>
          <a:noFill/>
          <a:ln w="9525">
            <a:noFill/>
            <a:miter lim="800000"/>
            <a:headEnd/>
            <a:tailEnd/>
          </a:ln>
        </p:spPr>
      </p:pic>
      <p:sp>
        <p:nvSpPr>
          <p:cNvPr id="8" name="圓角矩形 7"/>
          <p:cNvSpPr/>
          <p:nvPr/>
        </p:nvSpPr>
        <p:spPr>
          <a:xfrm>
            <a:off x="2286000" y="1143000"/>
            <a:ext cx="5715000" cy="500063"/>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9"/>
          <p:cNvSpPr/>
          <p:nvPr/>
        </p:nvSpPr>
        <p:spPr>
          <a:xfrm>
            <a:off x="2286000" y="1857375"/>
            <a:ext cx="5715000" cy="214313"/>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圓角矩形 10"/>
          <p:cNvSpPr/>
          <p:nvPr/>
        </p:nvSpPr>
        <p:spPr>
          <a:xfrm>
            <a:off x="2286000" y="2071688"/>
            <a:ext cx="5715000" cy="642937"/>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 11"/>
          <p:cNvSpPr/>
          <p:nvPr/>
        </p:nvSpPr>
        <p:spPr>
          <a:xfrm>
            <a:off x="4786313" y="2071688"/>
            <a:ext cx="1928812" cy="21431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圓角矩形 1"/>
          <p:cNvSpPr/>
          <p:nvPr/>
        </p:nvSpPr>
        <p:spPr>
          <a:xfrm>
            <a:off x="1857375" y="5429250"/>
            <a:ext cx="5643563"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確認信件來源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Effect transition="in" filter="fade">
                                      <p:cBhvr>
                                        <p:cTn id="9" dur="500"/>
                                        <p:tgtEl>
                                          <p:spTgt spid="1126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圓角矩形 2"/>
          <p:cNvSpPr/>
          <p:nvPr/>
        </p:nvSpPr>
        <p:spPr>
          <a:xfrm>
            <a:off x="4000500" y="1071563"/>
            <a:ext cx="4643438" cy="714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rgbClr val="FF0000"/>
                </a:solidFill>
              </a:rPr>
              <a:t>避免開啟郵件內的超連結</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29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2292" name="Picture 4"/>
          <p:cNvPicPr>
            <a:picLocks noChangeAspect="1" noChangeArrowheads="1"/>
          </p:cNvPicPr>
          <p:nvPr/>
        </p:nvPicPr>
        <p:blipFill>
          <a:blip r:embed="rId4"/>
          <a:srcRect/>
          <a:stretch>
            <a:fillRect/>
          </a:stretch>
        </p:blipFill>
        <p:spPr bwMode="auto">
          <a:xfrm>
            <a:off x="2446338" y="0"/>
            <a:ext cx="6697662" cy="6858000"/>
          </a:xfrm>
          <a:prstGeom prst="rect">
            <a:avLst/>
          </a:prstGeom>
          <a:noFill/>
          <a:ln w="9525">
            <a:noFill/>
            <a:miter lim="800000"/>
            <a:headEnd/>
            <a:tailEnd/>
          </a:ln>
        </p:spPr>
      </p:pic>
      <p:sp>
        <p:nvSpPr>
          <p:cNvPr id="6" name="圓角矩形 5"/>
          <p:cNvSpPr/>
          <p:nvPr/>
        </p:nvSpPr>
        <p:spPr>
          <a:xfrm>
            <a:off x="2928938" y="1928813"/>
            <a:ext cx="4286250" cy="2857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2293" name="Picture 5"/>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 name="圓角矩形 1"/>
          <p:cNvSpPr/>
          <p:nvPr/>
        </p:nvSpPr>
        <p:spPr>
          <a:xfrm>
            <a:off x="2000250" y="5214938"/>
            <a:ext cx="5643563" cy="928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rPr>
              <a:t>從根本解決社交工程的方法：</a:t>
            </a:r>
            <a:endParaRPr lang="en-US" altLang="zh-TW" sz="2400" dirty="0">
              <a:solidFill>
                <a:schemeClr val="tx1"/>
              </a:solidFill>
            </a:endParaRPr>
          </a:p>
          <a:p>
            <a:pPr algn="ctr">
              <a:defRPr/>
            </a:pPr>
            <a:r>
              <a:rPr lang="zh-TW" altLang="en-US" sz="2400" dirty="0">
                <a:solidFill>
                  <a:srgbClr val="FF0000"/>
                </a:solidFill>
              </a:rPr>
              <a:t>設定為純文字讀取模式再開啟郵件閱讀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1+#ppt_w/2"/>
                                          </p:val>
                                        </p:tav>
                                        <p:tav tm="100000">
                                          <p:val>
                                            <p:strVal val="#ppt_x"/>
                                          </p:val>
                                        </p:tav>
                                      </p:tavLst>
                                    </p:anim>
                                    <p:anim calcmode="lin" valueType="num">
                                      <p:cBhvr additive="base">
                                        <p:cTn id="12"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p:nvPr>
        </p:nvSpPr>
        <p:spPr/>
        <p:txBody>
          <a:bodyPr/>
          <a:lstStyle/>
          <a:p>
            <a:r>
              <a:rPr lang="zh-TW" altLang="en-US" smtClean="0"/>
              <a:t>病毒產業鏈的形成</a:t>
            </a:r>
          </a:p>
        </p:txBody>
      </p:sp>
      <p:sp>
        <p:nvSpPr>
          <p:cNvPr id="71682" name="內容版面配置區 2"/>
          <p:cNvSpPr>
            <a:spLocks noGrp="1"/>
          </p:cNvSpPr>
          <p:nvPr>
            <p:ph idx="1"/>
          </p:nvPr>
        </p:nvSpPr>
        <p:spPr/>
        <p:txBody>
          <a:bodyPr/>
          <a:lstStyle/>
          <a:p>
            <a:r>
              <a:rPr lang="zh-TW" altLang="en-US" smtClean="0"/>
              <a:t>製造病毒木馬</a:t>
            </a:r>
            <a:r>
              <a:rPr lang="en-US" altLang="zh-TW" smtClean="0"/>
              <a:t>(</a:t>
            </a:r>
            <a:r>
              <a:rPr lang="zh-TW" altLang="en-US" smtClean="0"/>
              <a:t>程式撰寫</a:t>
            </a:r>
            <a:r>
              <a:rPr lang="en-US" altLang="zh-TW" smtClean="0"/>
              <a:t>/</a:t>
            </a:r>
            <a:r>
              <a:rPr lang="zh-TW" altLang="en-US" smtClean="0"/>
              <a:t>駭客</a:t>
            </a:r>
            <a:r>
              <a:rPr lang="en-US" altLang="zh-TW" smtClean="0"/>
              <a:t>)</a:t>
            </a:r>
          </a:p>
          <a:p>
            <a:r>
              <a:rPr lang="zh-TW" altLang="en-US" smtClean="0"/>
              <a:t>傳播病毒木馬</a:t>
            </a:r>
            <a:r>
              <a:rPr lang="en-US" altLang="zh-TW" smtClean="0"/>
              <a:t>(</a:t>
            </a:r>
            <a:r>
              <a:rPr lang="zh-TW" altLang="en-US" smtClean="0"/>
              <a:t>散播</a:t>
            </a:r>
            <a:r>
              <a:rPr lang="en-US" altLang="zh-TW" smtClean="0"/>
              <a:t>/</a:t>
            </a:r>
            <a:r>
              <a:rPr lang="zh-TW" altLang="en-US" smtClean="0"/>
              <a:t>網站</a:t>
            </a:r>
            <a:r>
              <a:rPr lang="en-US" altLang="zh-TW" smtClean="0"/>
              <a:t>)</a:t>
            </a:r>
          </a:p>
          <a:p>
            <a:r>
              <a:rPr lang="zh-TW" altLang="en-US" smtClean="0"/>
              <a:t>盜竊帳戶資訊</a:t>
            </a:r>
            <a:r>
              <a:rPr lang="en-US" altLang="zh-TW" smtClean="0"/>
              <a:t>(</a:t>
            </a:r>
            <a:r>
              <a:rPr lang="zh-TW" altLang="en-US" smtClean="0"/>
              <a:t>怪客</a:t>
            </a:r>
            <a:r>
              <a:rPr lang="en-US" altLang="zh-TW" smtClean="0"/>
              <a:t>/</a:t>
            </a:r>
            <a:r>
              <a:rPr lang="zh-TW" altLang="en-US" smtClean="0"/>
              <a:t>一般使用者</a:t>
            </a:r>
            <a:r>
              <a:rPr lang="en-US" altLang="zh-TW" smtClean="0"/>
              <a:t>)</a:t>
            </a:r>
          </a:p>
          <a:p>
            <a:r>
              <a:rPr lang="zh-TW" altLang="en-US" smtClean="0"/>
              <a:t>第三方平台銷贓</a:t>
            </a:r>
            <a:r>
              <a:rPr lang="en-US" altLang="zh-TW" smtClean="0"/>
              <a:t>(</a:t>
            </a:r>
            <a:r>
              <a:rPr lang="zh-TW" altLang="en-US" smtClean="0"/>
              <a:t>拍賣</a:t>
            </a:r>
            <a:r>
              <a:rPr lang="en-US" altLang="zh-TW" smtClean="0"/>
              <a:t>)</a:t>
            </a:r>
          </a:p>
          <a:p>
            <a:r>
              <a:rPr lang="zh-TW" altLang="en-US" smtClean="0"/>
              <a:t>洗錢</a:t>
            </a:r>
            <a:endParaRPr lang="en-US" altLang="zh-TW" smtClean="0"/>
          </a:p>
          <a:p>
            <a:r>
              <a:rPr lang="zh-TW" altLang="en-US" smtClean="0"/>
              <a:t>原因：在利益的驅動下，駭客門檻不斷降低。</a:t>
            </a:r>
            <a:r>
              <a:rPr lang="en-US" altLang="zh-TW" smtClean="0"/>
              <a:t>google</a:t>
            </a:r>
            <a:r>
              <a:rPr lang="zh-TW" altLang="en-US" smtClean="0"/>
              <a:t>中搜索“灰鴿子”，找到了</a:t>
            </a:r>
            <a:r>
              <a:rPr lang="en-US" altLang="zh-TW" smtClean="0"/>
              <a:t>2240000</a:t>
            </a:r>
            <a:r>
              <a:rPr lang="zh-TW" altLang="en-US" smtClean="0"/>
              <a:t>超連結，其中關於如何用灰鴿子抓“肉雞”的教學隨處可見。一個只會打字的小學生甚至只用一天的時間就可以成為駭客，任何人都可以成為駭客。</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3"/>
          <p:cNvSpPr>
            <a:spLocks noGrp="1"/>
          </p:cNvSpPr>
          <p:nvPr>
            <p:ph type="title"/>
          </p:nvPr>
        </p:nvSpPr>
        <p:spPr/>
        <p:txBody>
          <a:bodyPr/>
          <a:lstStyle/>
          <a:p>
            <a:r>
              <a:rPr lang="zh-TW" altLang="en-US" smtClean="0"/>
              <a:t>病毒產業鏈的形成</a:t>
            </a:r>
          </a:p>
        </p:txBody>
      </p:sp>
      <p:grpSp>
        <p:nvGrpSpPr>
          <p:cNvPr id="2" name="群組 30"/>
          <p:cNvGrpSpPr>
            <a:grpSpLocks/>
          </p:cNvGrpSpPr>
          <p:nvPr/>
        </p:nvGrpSpPr>
        <p:grpSpPr bwMode="auto">
          <a:xfrm>
            <a:off x="2428875" y="2071688"/>
            <a:ext cx="915988" cy="773112"/>
            <a:chOff x="2428860" y="2071681"/>
            <a:chExt cx="916419" cy="773540"/>
          </a:xfrm>
        </p:grpSpPr>
        <p:pic>
          <p:nvPicPr>
            <p:cNvPr id="72726" name="圖片 6" descr="Bomb16.png"/>
            <p:cNvPicPr>
              <a:picLocks noChangeAspect="1"/>
            </p:cNvPicPr>
            <p:nvPr/>
          </p:nvPicPr>
          <p:blipFill>
            <a:blip r:embed="rId2"/>
            <a:srcRect/>
            <a:stretch>
              <a:fillRect/>
            </a:stretch>
          </p:blipFill>
          <p:spPr bwMode="auto">
            <a:xfrm>
              <a:off x="2643177" y="2071681"/>
              <a:ext cx="487791" cy="487791"/>
            </a:xfrm>
            <a:prstGeom prst="rect">
              <a:avLst/>
            </a:prstGeom>
            <a:noFill/>
            <a:ln w="9525">
              <a:noFill/>
              <a:miter lim="800000"/>
              <a:headEnd/>
              <a:tailEnd/>
            </a:ln>
          </p:spPr>
        </p:pic>
        <p:pic>
          <p:nvPicPr>
            <p:cNvPr id="72727" name="圖片 7" descr="Bomb16.png"/>
            <p:cNvPicPr>
              <a:picLocks noChangeAspect="1"/>
            </p:cNvPicPr>
            <p:nvPr/>
          </p:nvPicPr>
          <p:blipFill>
            <a:blip r:embed="rId2"/>
            <a:srcRect/>
            <a:stretch>
              <a:fillRect/>
            </a:stretch>
          </p:blipFill>
          <p:spPr bwMode="auto">
            <a:xfrm>
              <a:off x="2857488" y="2285992"/>
              <a:ext cx="487791" cy="487791"/>
            </a:xfrm>
            <a:prstGeom prst="rect">
              <a:avLst/>
            </a:prstGeom>
            <a:noFill/>
            <a:ln w="9525">
              <a:noFill/>
              <a:miter lim="800000"/>
              <a:headEnd/>
              <a:tailEnd/>
            </a:ln>
          </p:spPr>
        </p:pic>
        <p:pic>
          <p:nvPicPr>
            <p:cNvPr id="72728" name="圖片 8" descr="Bomb16.png"/>
            <p:cNvPicPr>
              <a:picLocks noChangeAspect="1"/>
            </p:cNvPicPr>
            <p:nvPr/>
          </p:nvPicPr>
          <p:blipFill>
            <a:blip r:embed="rId2"/>
            <a:srcRect/>
            <a:stretch>
              <a:fillRect/>
            </a:stretch>
          </p:blipFill>
          <p:spPr bwMode="auto">
            <a:xfrm>
              <a:off x="2428860" y="2357430"/>
              <a:ext cx="487791" cy="487791"/>
            </a:xfrm>
            <a:prstGeom prst="rect">
              <a:avLst/>
            </a:prstGeom>
            <a:noFill/>
            <a:ln w="9525">
              <a:noFill/>
              <a:miter lim="800000"/>
              <a:headEnd/>
              <a:tailEnd/>
            </a:ln>
          </p:spPr>
        </p:pic>
      </p:grpSp>
      <p:grpSp>
        <p:nvGrpSpPr>
          <p:cNvPr id="72707" name="群組 10"/>
          <p:cNvGrpSpPr>
            <a:grpSpLocks/>
          </p:cNvGrpSpPr>
          <p:nvPr/>
        </p:nvGrpSpPr>
        <p:grpSpPr bwMode="auto">
          <a:xfrm>
            <a:off x="428625" y="1500188"/>
            <a:ext cx="1625600" cy="1952625"/>
            <a:chOff x="428596" y="1500174"/>
            <a:chExt cx="1625970" cy="1951980"/>
          </a:xfrm>
        </p:grpSpPr>
        <p:pic>
          <p:nvPicPr>
            <p:cNvPr id="72724" name="圖片 5" descr="Bomb15.png"/>
            <p:cNvPicPr>
              <a:picLocks noChangeAspect="1"/>
            </p:cNvPicPr>
            <p:nvPr/>
          </p:nvPicPr>
          <p:blipFill>
            <a:blip r:embed="rId3"/>
            <a:srcRect/>
            <a:stretch>
              <a:fillRect/>
            </a:stretch>
          </p:blipFill>
          <p:spPr bwMode="auto">
            <a:xfrm>
              <a:off x="428596" y="1500174"/>
              <a:ext cx="1625970" cy="1625970"/>
            </a:xfrm>
            <a:prstGeom prst="rect">
              <a:avLst/>
            </a:prstGeom>
            <a:noFill/>
            <a:ln w="9525">
              <a:noFill/>
              <a:miter lim="800000"/>
              <a:headEnd/>
              <a:tailEnd/>
            </a:ln>
          </p:spPr>
        </p:pic>
        <p:sp>
          <p:nvSpPr>
            <p:cNvPr id="72725" name="文字方塊 9"/>
            <p:cNvSpPr txBox="1">
              <a:spLocks noChangeArrowheads="1"/>
            </p:cNvSpPr>
            <p:nvPr/>
          </p:nvSpPr>
          <p:spPr bwMode="auto">
            <a:xfrm>
              <a:off x="714348" y="2928934"/>
              <a:ext cx="1000132" cy="523220"/>
            </a:xfrm>
            <a:prstGeom prst="rect">
              <a:avLst/>
            </a:prstGeom>
            <a:noFill/>
            <a:ln w="9525">
              <a:noFill/>
              <a:miter lim="800000"/>
              <a:headEnd/>
              <a:tailEnd/>
            </a:ln>
          </p:spPr>
          <p:txBody>
            <a:bodyPr>
              <a:spAutoFit/>
            </a:bodyPr>
            <a:lstStyle/>
            <a:p>
              <a:r>
                <a:rPr lang="zh-TW" altLang="en-US" sz="2800">
                  <a:solidFill>
                    <a:srgbClr val="FF0000"/>
                  </a:solidFill>
                </a:rPr>
                <a:t>駭客</a:t>
              </a:r>
            </a:p>
          </p:txBody>
        </p:sp>
      </p:grpSp>
      <p:pic>
        <p:nvPicPr>
          <p:cNvPr id="34" name="圖片 33" descr="download.gif"/>
          <p:cNvPicPr>
            <a:picLocks noChangeAspect="1"/>
          </p:cNvPicPr>
          <p:nvPr/>
        </p:nvPicPr>
        <p:blipFill>
          <a:blip r:embed="rId4"/>
          <a:srcRect/>
          <a:stretch>
            <a:fillRect/>
          </a:stretch>
        </p:blipFill>
        <p:spPr bwMode="auto">
          <a:xfrm>
            <a:off x="1928813" y="5072063"/>
            <a:ext cx="6143625" cy="1177925"/>
          </a:xfrm>
          <a:prstGeom prst="rect">
            <a:avLst/>
          </a:prstGeom>
          <a:noFill/>
          <a:ln w="9525">
            <a:noFill/>
            <a:miter lim="800000"/>
            <a:headEnd/>
            <a:tailEnd/>
          </a:ln>
        </p:spPr>
      </p:pic>
      <p:pic>
        <p:nvPicPr>
          <p:cNvPr id="72709" name="圖片 11" descr="Messenger_08.png"/>
          <p:cNvPicPr>
            <a:picLocks noChangeAspect="1"/>
          </p:cNvPicPr>
          <p:nvPr/>
        </p:nvPicPr>
        <p:blipFill>
          <a:blip r:embed="rId5"/>
          <a:srcRect/>
          <a:stretch>
            <a:fillRect/>
          </a:stretch>
        </p:blipFill>
        <p:spPr bwMode="auto">
          <a:xfrm>
            <a:off x="2643188" y="5000625"/>
            <a:ext cx="1219200" cy="1219200"/>
          </a:xfrm>
          <a:prstGeom prst="rect">
            <a:avLst/>
          </a:prstGeom>
          <a:noFill/>
          <a:ln w="9525">
            <a:noFill/>
            <a:miter lim="800000"/>
            <a:headEnd/>
            <a:tailEnd/>
          </a:ln>
        </p:spPr>
      </p:pic>
      <p:pic>
        <p:nvPicPr>
          <p:cNvPr id="72710" name="圖片 12" descr="Messenger_08.png"/>
          <p:cNvPicPr>
            <a:picLocks noChangeAspect="1"/>
          </p:cNvPicPr>
          <p:nvPr/>
        </p:nvPicPr>
        <p:blipFill>
          <a:blip r:embed="rId5"/>
          <a:srcRect/>
          <a:stretch>
            <a:fillRect/>
          </a:stretch>
        </p:blipFill>
        <p:spPr bwMode="auto">
          <a:xfrm>
            <a:off x="1000125" y="5000625"/>
            <a:ext cx="1219200" cy="1219200"/>
          </a:xfrm>
          <a:prstGeom prst="rect">
            <a:avLst/>
          </a:prstGeom>
          <a:noFill/>
          <a:ln w="9525">
            <a:noFill/>
            <a:miter lim="800000"/>
            <a:headEnd/>
            <a:tailEnd/>
          </a:ln>
        </p:spPr>
      </p:pic>
      <p:pic>
        <p:nvPicPr>
          <p:cNvPr id="72711" name="圖片 13" descr="Messenger_08.png"/>
          <p:cNvPicPr>
            <a:picLocks noChangeAspect="1"/>
          </p:cNvPicPr>
          <p:nvPr/>
        </p:nvPicPr>
        <p:blipFill>
          <a:blip r:embed="rId5"/>
          <a:srcRect/>
          <a:stretch>
            <a:fillRect/>
          </a:stretch>
        </p:blipFill>
        <p:spPr bwMode="auto">
          <a:xfrm>
            <a:off x="1785938" y="4286250"/>
            <a:ext cx="1219200" cy="1219200"/>
          </a:xfrm>
          <a:prstGeom prst="rect">
            <a:avLst/>
          </a:prstGeom>
          <a:noFill/>
          <a:ln w="9525">
            <a:noFill/>
            <a:miter lim="800000"/>
            <a:headEnd/>
            <a:tailEnd/>
          </a:ln>
        </p:spPr>
      </p:pic>
      <p:pic>
        <p:nvPicPr>
          <p:cNvPr id="35" name="圖片 34" descr="download.gif"/>
          <p:cNvPicPr>
            <a:picLocks noChangeAspect="1"/>
          </p:cNvPicPr>
          <p:nvPr/>
        </p:nvPicPr>
        <p:blipFill>
          <a:blip r:embed="rId4"/>
          <a:srcRect/>
          <a:stretch>
            <a:fillRect/>
          </a:stretch>
        </p:blipFill>
        <p:spPr bwMode="auto">
          <a:xfrm rot="-5400000">
            <a:off x="5403851" y="3382962"/>
            <a:ext cx="4659312" cy="893763"/>
          </a:xfrm>
          <a:prstGeom prst="rect">
            <a:avLst/>
          </a:prstGeom>
          <a:noFill/>
          <a:ln w="9525">
            <a:noFill/>
            <a:miter lim="800000"/>
            <a:headEnd/>
            <a:tailEnd/>
          </a:ln>
        </p:spPr>
      </p:pic>
      <p:grpSp>
        <p:nvGrpSpPr>
          <p:cNvPr id="72713" name="群組 21"/>
          <p:cNvGrpSpPr>
            <a:grpSpLocks/>
          </p:cNvGrpSpPr>
          <p:nvPr/>
        </p:nvGrpSpPr>
        <p:grpSpPr bwMode="auto">
          <a:xfrm>
            <a:off x="6572250" y="1071563"/>
            <a:ext cx="1785938" cy="1738312"/>
            <a:chOff x="6429388" y="1714488"/>
            <a:chExt cx="1785950" cy="1737666"/>
          </a:xfrm>
        </p:grpSpPr>
        <p:grpSp>
          <p:nvGrpSpPr>
            <p:cNvPr id="72720" name="群組 18"/>
            <p:cNvGrpSpPr>
              <a:grpSpLocks/>
            </p:cNvGrpSpPr>
            <p:nvPr/>
          </p:nvGrpSpPr>
          <p:grpSpPr bwMode="auto">
            <a:xfrm>
              <a:off x="6429388" y="1714488"/>
              <a:ext cx="1719266" cy="1504952"/>
              <a:chOff x="6429388" y="1714488"/>
              <a:chExt cx="1719266" cy="1504952"/>
            </a:xfrm>
          </p:grpSpPr>
          <p:pic>
            <p:nvPicPr>
              <p:cNvPr id="72722" name="圖片 17" descr="Heins%20Hardware%2005.png"/>
              <p:cNvPicPr>
                <a:picLocks noChangeAspect="1"/>
              </p:cNvPicPr>
              <p:nvPr/>
            </p:nvPicPr>
            <p:blipFill>
              <a:blip r:embed="rId6"/>
              <a:srcRect/>
              <a:stretch>
                <a:fillRect/>
              </a:stretch>
            </p:blipFill>
            <p:spPr bwMode="auto">
              <a:xfrm>
                <a:off x="6929454" y="1714488"/>
                <a:ext cx="1219200" cy="1219200"/>
              </a:xfrm>
              <a:prstGeom prst="rect">
                <a:avLst/>
              </a:prstGeom>
              <a:noFill/>
              <a:ln w="9525">
                <a:noFill/>
                <a:miter lim="800000"/>
                <a:headEnd/>
                <a:tailEnd/>
              </a:ln>
            </p:spPr>
          </p:pic>
          <p:pic>
            <p:nvPicPr>
              <p:cNvPr id="72723" name="圖片 16" descr="IE_01.png"/>
              <p:cNvPicPr>
                <a:picLocks noChangeAspect="1"/>
              </p:cNvPicPr>
              <p:nvPr/>
            </p:nvPicPr>
            <p:blipFill>
              <a:blip r:embed="rId7"/>
              <a:srcRect/>
              <a:stretch>
                <a:fillRect/>
              </a:stretch>
            </p:blipFill>
            <p:spPr bwMode="auto">
              <a:xfrm>
                <a:off x="6429388" y="2000240"/>
                <a:ext cx="1219200" cy="1219200"/>
              </a:xfrm>
              <a:prstGeom prst="rect">
                <a:avLst/>
              </a:prstGeom>
              <a:noFill/>
              <a:ln w="9525">
                <a:noFill/>
                <a:miter lim="800000"/>
                <a:headEnd/>
                <a:tailEnd/>
              </a:ln>
            </p:spPr>
          </p:pic>
        </p:grpSp>
        <p:sp>
          <p:nvSpPr>
            <p:cNvPr id="72721" name="文字方塊 20"/>
            <p:cNvSpPr txBox="1">
              <a:spLocks noChangeArrowheads="1"/>
            </p:cNvSpPr>
            <p:nvPr/>
          </p:nvSpPr>
          <p:spPr bwMode="auto">
            <a:xfrm>
              <a:off x="6572264" y="2928934"/>
              <a:ext cx="1643074" cy="523220"/>
            </a:xfrm>
            <a:prstGeom prst="rect">
              <a:avLst/>
            </a:prstGeom>
            <a:noFill/>
            <a:ln w="9525">
              <a:noFill/>
              <a:miter lim="800000"/>
              <a:headEnd/>
              <a:tailEnd/>
            </a:ln>
          </p:spPr>
          <p:txBody>
            <a:bodyPr>
              <a:spAutoFit/>
            </a:bodyPr>
            <a:lstStyle/>
            <a:p>
              <a:r>
                <a:rPr lang="zh-TW" altLang="en-US" sz="2800">
                  <a:solidFill>
                    <a:srgbClr val="FF0000"/>
                  </a:solidFill>
                </a:rPr>
                <a:t>駭客網站</a:t>
              </a:r>
            </a:p>
          </p:txBody>
        </p:sp>
      </p:grpSp>
      <p:grpSp>
        <p:nvGrpSpPr>
          <p:cNvPr id="72714" name="群組 26"/>
          <p:cNvGrpSpPr>
            <a:grpSpLocks/>
          </p:cNvGrpSpPr>
          <p:nvPr/>
        </p:nvGrpSpPr>
        <p:grpSpPr bwMode="auto">
          <a:xfrm>
            <a:off x="6643688" y="4643438"/>
            <a:ext cx="1428750" cy="1524000"/>
            <a:chOff x="6858016" y="4286260"/>
            <a:chExt cx="1428760" cy="1523348"/>
          </a:xfrm>
        </p:grpSpPr>
        <p:pic>
          <p:nvPicPr>
            <p:cNvPr id="72718" name="圖片 24" descr="Bomb10.png"/>
            <p:cNvPicPr>
              <a:picLocks noChangeAspect="1"/>
            </p:cNvPicPr>
            <p:nvPr/>
          </p:nvPicPr>
          <p:blipFill>
            <a:blip r:embed="rId8"/>
            <a:srcRect/>
            <a:stretch>
              <a:fillRect/>
            </a:stretch>
          </p:blipFill>
          <p:spPr bwMode="auto">
            <a:xfrm>
              <a:off x="6858020" y="4286260"/>
              <a:ext cx="1219478" cy="1219478"/>
            </a:xfrm>
            <a:prstGeom prst="rect">
              <a:avLst/>
            </a:prstGeom>
            <a:noFill/>
            <a:ln w="9525">
              <a:noFill/>
              <a:miter lim="800000"/>
              <a:headEnd/>
              <a:tailEnd/>
            </a:ln>
          </p:spPr>
        </p:pic>
        <p:sp>
          <p:nvSpPr>
            <p:cNvPr id="72719" name="文字方塊 25"/>
            <p:cNvSpPr txBox="1">
              <a:spLocks noChangeArrowheads="1"/>
            </p:cNvSpPr>
            <p:nvPr/>
          </p:nvSpPr>
          <p:spPr bwMode="auto">
            <a:xfrm>
              <a:off x="6858016" y="5286388"/>
              <a:ext cx="1428760" cy="523220"/>
            </a:xfrm>
            <a:prstGeom prst="rect">
              <a:avLst/>
            </a:prstGeom>
            <a:noFill/>
            <a:ln w="9525">
              <a:noFill/>
              <a:miter lim="800000"/>
              <a:headEnd/>
              <a:tailEnd/>
            </a:ln>
          </p:spPr>
          <p:txBody>
            <a:bodyPr>
              <a:spAutoFit/>
            </a:bodyPr>
            <a:lstStyle/>
            <a:p>
              <a:r>
                <a:rPr lang="zh-TW" altLang="en-US" sz="2800">
                  <a:solidFill>
                    <a:srgbClr val="FF0000"/>
                  </a:solidFill>
                </a:rPr>
                <a:t>小朋友</a:t>
              </a:r>
            </a:p>
          </p:txBody>
        </p:sp>
      </p:grpSp>
      <p:pic>
        <p:nvPicPr>
          <p:cNvPr id="28" name="圖片 27" descr="Bomb16.png"/>
          <p:cNvPicPr>
            <a:picLocks noChangeAspect="1"/>
          </p:cNvPicPr>
          <p:nvPr/>
        </p:nvPicPr>
        <p:blipFill>
          <a:blip r:embed="rId2"/>
          <a:srcRect/>
          <a:stretch>
            <a:fillRect/>
          </a:stretch>
        </p:blipFill>
        <p:spPr bwMode="auto">
          <a:xfrm>
            <a:off x="8072438" y="4857750"/>
            <a:ext cx="487362" cy="487363"/>
          </a:xfrm>
          <a:prstGeom prst="rect">
            <a:avLst/>
          </a:prstGeom>
          <a:noFill/>
          <a:ln w="9525">
            <a:noFill/>
            <a:miter lim="800000"/>
            <a:headEnd/>
            <a:tailEnd/>
          </a:ln>
        </p:spPr>
      </p:pic>
      <p:pic>
        <p:nvPicPr>
          <p:cNvPr id="29" name="圖片 28" descr="Bomb16.png"/>
          <p:cNvPicPr>
            <a:picLocks noChangeAspect="1"/>
          </p:cNvPicPr>
          <p:nvPr/>
        </p:nvPicPr>
        <p:blipFill>
          <a:blip r:embed="rId2"/>
          <a:srcRect/>
          <a:stretch>
            <a:fillRect/>
          </a:stretch>
        </p:blipFill>
        <p:spPr bwMode="auto">
          <a:xfrm>
            <a:off x="8286750" y="5072063"/>
            <a:ext cx="487363" cy="487362"/>
          </a:xfrm>
          <a:prstGeom prst="rect">
            <a:avLst/>
          </a:prstGeom>
          <a:noFill/>
          <a:ln w="9525">
            <a:noFill/>
            <a:miter lim="800000"/>
            <a:headEnd/>
            <a:tailEnd/>
          </a:ln>
        </p:spPr>
      </p:pic>
      <p:pic>
        <p:nvPicPr>
          <p:cNvPr id="30" name="圖片 29" descr="Bomb16.png"/>
          <p:cNvPicPr>
            <a:picLocks noChangeAspect="1"/>
          </p:cNvPicPr>
          <p:nvPr/>
        </p:nvPicPr>
        <p:blipFill>
          <a:blip r:embed="rId2"/>
          <a:srcRect/>
          <a:stretch>
            <a:fillRect/>
          </a:stretch>
        </p:blipFill>
        <p:spPr bwMode="auto">
          <a:xfrm>
            <a:off x="7858125" y="5143500"/>
            <a:ext cx="487363" cy="487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5E-6 -3.33333E-6 L 0.41268 -0.17338 " pathEditMode="relative" rAng="0" ptsTypes="AA">
                                      <p:cBhvr>
                                        <p:cTn id="12" dur="2000" fill="hold"/>
                                        <p:tgtEl>
                                          <p:spTgt spid="2"/>
                                        </p:tgtEl>
                                        <p:attrNameLst>
                                          <p:attrName>ppt_x</p:attrName>
                                          <p:attrName>ppt_y</p:attrName>
                                        </p:attrNameLst>
                                      </p:cBhvr>
                                      <p:rCtr x="206" y="-87"/>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41268 -0.17338 L 0.57813 0.37269 " pathEditMode="relative" rAng="0" ptsTypes="AA">
                                      <p:cBhvr>
                                        <p:cTn id="16" dur="2000" fill="hold"/>
                                        <p:tgtEl>
                                          <p:spTgt spid="2"/>
                                        </p:tgtEl>
                                        <p:attrNameLst>
                                          <p:attrName>ppt_x</p:attrName>
                                          <p:attrName>ppt_y</p:attrName>
                                        </p:attrNameLst>
                                      </p:cBhvr>
                                      <p:rCtr x="83" y="273"/>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53"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7.77778E-6 2.22222E-6 C -0.029 0.0993 -0.05781 0.19861 -0.11667 0.17986 C -0.17553 0.16111 -0.23994 -0.05162 -0.35313 -0.1132 C -0.46633 -0.17477 -0.72917 -0.23033 -0.79549 -0.18982 C -0.86181 -0.14931 -0.80678 -0.00996 -0.75174 0.1294 " pathEditMode="relative" ptsTypes="aaaaA">
                                      <p:cBhvr>
                                        <p:cTn id="41" dur="2000" fill="hold"/>
                                        <p:tgtEl>
                                          <p:spTgt spid="28"/>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5E-6 1.48148E-6 C -0.05904 -0.15093 -0.11789 -0.30163 -0.18195 -0.30301 C -0.24601 -0.3044 -0.30383 -0.0088 -0.3849 -0.00811 C -0.46598 -0.00741 -0.62553 -0.29885 -0.66824 -0.29908 C -0.71094 -0.29931 -0.67605 -0.15487 -0.64098 -0.01019 " pathEditMode="relative" ptsTypes="aaaaA">
                                      <p:cBhvr>
                                        <p:cTn id="43" dur="2000" fill="hold"/>
                                        <p:tgtEl>
                                          <p:spTgt spid="30"/>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1.38889E-6 3.46945E-18 C -0.16163 0.08264 -0.32309 0.16551 -0.40139 0.11505 C -0.47969 0.06458 -0.43576 -0.29792 -0.46962 -0.30301 C -0.50347 -0.3081 -0.55399 -0.11157 -0.60451 0.08495 " pathEditMode="relative" ptsTypes="aaaA">
                                      <p:cBhvr>
                                        <p:cTn id="45" dur="2000" fill="hold"/>
                                        <p:tgtEl>
                                          <p:spTgt spid="29"/>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p:txBody>
          <a:bodyPr/>
          <a:lstStyle/>
          <a:p>
            <a:r>
              <a:rPr lang="zh-TW" altLang="en-US" smtClean="0"/>
              <a:t>暴利的來源</a:t>
            </a:r>
          </a:p>
        </p:txBody>
      </p:sp>
      <p:sp>
        <p:nvSpPr>
          <p:cNvPr id="73730" name="內容版面配置區 2"/>
          <p:cNvSpPr>
            <a:spLocks noGrp="1"/>
          </p:cNvSpPr>
          <p:nvPr>
            <p:ph idx="1"/>
          </p:nvPr>
        </p:nvSpPr>
        <p:spPr>
          <a:xfrm>
            <a:off x="285750" y="1785938"/>
            <a:ext cx="8572500" cy="4429125"/>
          </a:xfrm>
        </p:spPr>
        <p:txBody>
          <a:bodyPr/>
          <a:lstStyle/>
          <a:p>
            <a:r>
              <a:rPr lang="en-US" altLang="zh-TW" smtClean="0"/>
              <a:t>1-</a:t>
            </a:r>
            <a:r>
              <a:rPr lang="zh-TW" altLang="en-US" smtClean="0"/>
              <a:t>駭客製造病毒</a:t>
            </a:r>
            <a:r>
              <a:rPr lang="en-US" altLang="zh-TW" smtClean="0"/>
              <a:t>(</a:t>
            </a:r>
            <a:r>
              <a:rPr lang="zh-TW" altLang="en-US" smtClean="0"/>
              <a:t>後門</a:t>
            </a:r>
            <a:r>
              <a:rPr lang="en-US" altLang="zh-TW" smtClean="0"/>
              <a:t>)</a:t>
            </a:r>
          </a:p>
          <a:p>
            <a:r>
              <a:rPr lang="en-US" altLang="zh-TW" smtClean="0"/>
              <a:t>2-</a:t>
            </a:r>
            <a:r>
              <a:rPr lang="zh-TW" altLang="en-US" smtClean="0"/>
              <a:t>病毒批發商</a:t>
            </a:r>
            <a:endParaRPr lang="en-US" altLang="zh-TW" smtClean="0"/>
          </a:p>
          <a:p>
            <a:r>
              <a:rPr lang="en-US" altLang="zh-TW" smtClean="0"/>
              <a:t>3-</a:t>
            </a:r>
            <a:r>
              <a:rPr lang="zh-TW" altLang="en-US" smtClean="0"/>
              <a:t>病毒零售商</a:t>
            </a:r>
            <a:r>
              <a:rPr lang="en-US" altLang="zh-TW" smtClean="0"/>
              <a:t>(</a:t>
            </a:r>
            <a:r>
              <a:rPr lang="zh-TW" altLang="en-US" smtClean="0"/>
              <a:t>駭客網站</a:t>
            </a:r>
            <a:r>
              <a:rPr lang="en-US" altLang="zh-TW" smtClean="0"/>
              <a:t>)</a:t>
            </a:r>
          </a:p>
          <a:p>
            <a:r>
              <a:rPr lang="en-US" altLang="zh-TW" smtClean="0"/>
              <a:t>4-</a:t>
            </a:r>
            <a:r>
              <a:rPr lang="zh-TW" altLang="en-US" smtClean="0"/>
              <a:t>專業下線</a:t>
            </a:r>
            <a:r>
              <a:rPr lang="en-US" altLang="zh-TW" smtClean="0"/>
              <a:t>(</a:t>
            </a:r>
            <a:r>
              <a:rPr lang="zh-TW" altLang="en-US" smtClean="0"/>
              <a:t>竊取用戶資訊</a:t>
            </a:r>
            <a:r>
              <a:rPr lang="en-US" altLang="zh-TW" smtClean="0"/>
              <a:t>)</a:t>
            </a:r>
          </a:p>
          <a:p>
            <a:r>
              <a:rPr lang="en-US" altLang="zh-TW" smtClean="0"/>
              <a:t>5-</a:t>
            </a:r>
            <a:r>
              <a:rPr lang="zh-TW" altLang="en-US" smtClean="0"/>
              <a:t>駭客利用木馬後門再次圖利</a:t>
            </a:r>
            <a:endParaRPr lang="en-US" altLang="zh-TW" smtClean="0"/>
          </a:p>
          <a:p>
            <a:endParaRPr lang="zh-TW" altLang="en-US" smtClean="0"/>
          </a:p>
        </p:txBody>
      </p:sp>
      <p:pic>
        <p:nvPicPr>
          <p:cNvPr id="73731" name="Picture 1" descr=" "/>
          <p:cNvPicPr>
            <a:picLocks noChangeAspect="1" noChangeArrowheads="1"/>
          </p:cNvPicPr>
          <p:nvPr/>
        </p:nvPicPr>
        <p:blipFill>
          <a:blip r:embed="rId2"/>
          <a:srcRect/>
          <a:stretch>
            <a:fillRect/>
          </a:stretch>
        </p:blipFill>
        <p:spPr bwMode="auto">
          <a:xfrm>
            <a:off x="6072188" y="1785938"/>
            <a:ext cx="2200275" cy="2200275"/>
          </a:xfrm>
          <a:prstGeom prst="rect">
            <a:avLst/>
          </a:prstGeom>
          <a:noFill/>
          <a:ln w="9525">
            <a:noFill/>
            <a:miter lim="800000"/>
            <a:headEnd/>
            <a:tailEnd/>
          </a:ln>
        </p:spPr>
      </p:pic>
      <p:pic>
        <p:nvPicPr>
          <p:cNvPr id="73732" name="圖片 4" descr="大量收購台灣肉雞.gif"/>
          <p:cNvPicPr>
            <a:picLocks noChangeAspect="1"/>
          </p:cNvPicPr>
          <p:nvPr/>
        </p:nvPicPr>
        <p:blipFill>
          <a:blip r:embed="rId3"/>
          <a:srcRect/>
          <a:stretch>
            <a:fillRect/>
          </a:stretch>
        </p:blipFill>
        <p:spPr bwMode="auto">
          <a:xfrm>
            <a:off x="1143000" y="5000625"/>
            <a:ext cx="6686550" cy="85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42938" y="323850"/>
            <a:ext cx="8315325" cy="6534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descr="download.gif"/>
          <p:cNvPicPr>
            <a:picLocks noChangeAspect="1"/>
          </p:cNvPicPr>
          <p:nvPr/>
        </p:nvPicPr>
        <p:blipFill>
          <a:blip r:embed="rId2"/>
          <a:srcRect/>
          <a:stretch>
            <a:fillRect/>
          </a:stretch>
        </p:blipFill>
        <p:spPr bwMode="auto">
          <a:xfrm rot="-6368588">
            <a:off x="-319088" y="3649663"/>
            <a:ext cx="4017963" cy="769938"/>
          </a:xfrm>
          <a:prstGeom prst="rect">
            <a:avLst/>
          </a:prstGeom>
          <a:noFill/>
          <a:ln w="9525">
            <a:noFill/>
            <a:miter lim="800000"/>
            <a:headEnd/>
            <a:tailEnd/>
          </a:ln>
        </p:spPr>
      </p:pic>
      <p:sp>
        <p:nvSpPr>
          <p:cNvPr id="75778" name="標題 3"/>
          <p:cNvSpPr>
            <a:spLocks noGrp="1"/>
          </p:cNvSpPr>
          <p:nvPr>
            <p:ph type="title"/>
          </p:nvPr>
        </p:nvSpPr>
        <p:spPr/>
        <p:txBody>
          <a:bodyPr/>
          <a:lstStyle/>
          <a:p>
            <a:r>
              <a:rPr lang="zh-TW" altLang="en-US" smtClean="0"/>
              <a:t>暴利的來源</a:t>
            </a:r>
            <a:r>
              <a:rPr lang="en-US" altLang="zh-TW" smtClean="0"/>
              <a:t>(</a:t>
            </a:r>
            <a:r>
              <a:rPr lang="zh-TW" altLang="en-US" smtClean="0"/>
              <a:t>兩次獲利</a:t>
            </a:r>
            <a:r>
              <a:rPr lang="en-US" altLang="zh-TW" smtClean="0"/>
              <a:t>)</a:t>
            </a:r>
            <a:endParaRPr lang="zh-TW" altLang="en-US" smtClean="0"/>
          </a:p>
        </p:txBody>
      </p:sp>
      <p:grpSp>
        <p:nvGrpSpPr>
          <p:cNvPr id="2" name="群組 30"/>
          <p:cNvGrpSpPr>
            <a:grpSpLocks/>
          </p:cNvGrpSpPr>
          <p:nvPr/>
        </p:nvGrpSpPr>
        <p:grpSpPr bwMode="auto">
          <a:xfrm>
            <a:off x="2428875" y="2071688"/>
            <a:ext cx="915988" cy="773112"/>
            <a:chOff x="2428860" y="2071681"/>
            <a:chExt cx="916419" cy="773540"/>
          </a:xfrm>
        </p:grpSpPr>
        <p:pic>
          <p:nvPicPr>
            <p:cNvPr id="75799" name="圖片 6" descr="Bomb16.png"/>
            <p:cNvPicPr>
              <a:picLocks noChangeAspect="1"/>
            </p:cNvPicPr>
            <p:nvPr/>
          </p:nvPicPr>
          <p:blipFill>
            <a:blip r:embed="rId3"/>
            <a:srcRect/>
            <a:stretch>
              <a:fillRect/>
            </a:stretch>
          </p:blipFill>
          <p:spPr bwMode="auto">
            <a:xfrm>
              <a:off x="2643177" y="2071681"/>
              <a:ext cx="487791" cy="487791"/>
            </a:xfrm>
            <a:prstGeom prst="rect">
              <a:avLst/>
            </a:prstGeom>
            <a:noFill/>
            <a:ln w="9525">
              <a:noFill/>
              <a:miter lim="800000"/>
              <a:headEnd/>
              <a:tailEnd/>
            </a:ln>
          </p:spPr>
        </p:pic>
        <p:pic>
          <p:nvPicPr>
            <p:cNvPr id="75800" name="圖片 7" descr="Bomb16.png"/>
            <p:cNvPicPr>
              <a:picLocks noChangeAspect="1"/>
            </p:cNvPicPr>
            <p:nvPr/>
          </p:nvPicPr>
          <p:blipFill>
            <a:blip r:embed="rId3"/>
            <a:srcRect/>
            <a:stretch>
              <a:fillRect/>
            </a:stretch>
          </p:blipFill>
          <p:spPr bwMode="auto">
            <a:xfrm>
              <a:off x="2857488" y="2285992"/>
              <a:ext cx="487791" cy="487791"/>
            </a:xfrm>
            <a:prstGeom prst="rect">
              <a:avLst/>
            </a:prstGeom>
            <a:noFill/>
            <a:ln w="9525">
              <a:noFill/>
              <a:miter lim="800000"/>
              <a:headEnd/>
              <a:tailEnd/>
            </a:ln>
          </p:spPr>
        </p:pic>
        <p:pic>
          <p:nvPicPr>
            <p:cNvPr id="75801" name="圖片 8" descr="Bomb16.png"/>
            <p:cNvPicPr>
              <a:picLocks noChangeAspect="1"/>
            </p:cNvPicPr>
            <p:nvPr/>
          </p:nvPicPr>
          <p:blipFill>
            <a:blip r:embed="rId3"/>
            <a:srcRect/>
            <a:stretch>
              <a:fillRect/>
            </a:stretch>
          </p:blipFill>
          <p:spPr bwMode="auto">
            <a:xfrm>
              <a:off x="2428860" y="2357430"/>
              <a:ext cx="487791" cy="487791"/>
            </a:xfrm>
            <a:prstGeom prst="rect">
              <a:avLst/>
            </a:prstGeom>
            <a:noFill/>
            <a:ln w="9525">
              <a:noFill/>
              <a:miter lim="800000"/>
              <a:headEnd/>
              <a:tailEnd/>
            </a:ln>
          </p:spPr>
        </p:pic>
      </p:grpSp>
      <p:pic>
        <p:nvPicPr>
          <p:cNvPr id="34" name="圖片 33" descr="download.gif"/>
          <p:cNvPicPr>
            <a:picLocks noChangeAspect="1"/>
          </p:cNvPicPr>
          <p:nvPr/>
        </p:nvPicPr>
        <p:blipFill>
          <a:blip r:embed="rId2"/>
          <a:srcRect/>
          <a:stretch>
            <a:fillRect/>
          </a:stretch>
        </p:blipFill>
        <p:spPr bwMode="auto">
          <a:xfrm>
            <a:off x="1928813" y="5072063"/>
            <a:ext cx="6143625" cy="1177925"/>
          </a:xfrm>
          <a:prstGeom prst="rect">
            <a:avLst/>
          </a:prstGeom>
          <a:noFill/>
          <a:ln w="9525">
            <a:noFill/>
            <a:miter lim="800000"/>
            <a:headEnd/>
            <a:tailEnd/>
          </a:ln>
        </p:spPr>
      </p:pic>
      <p:pic>
        <p:nvPicPr>
          <p:cNvPr id="35" name="圖片 34" descr="download.gif"/>
          <p:cNvPicPr>
            <a:picLocks noChangeAspect="1"/>
          </p:cNvPicPr>
          <p:nvPr/>
        </p:nvPicPr>
        <p:blipFill>
          <a:blip r:embed="rId2"/>
          <a:srcRect/>
          <a:stretch>
            <a:fillRect/>
          </a:stretch>
        </p:blipFill>
        <p:spPr bwMode="auto">
          <a:xfrm rot="-5400000">
            <a:off x="5403851" y="3382962"/>
            <a:ext cx="4659312" cy="893763"/>
          </a:xfrm>
          <a:prstGeom prst="rect">
            <a:avLst/>
          </a:prstGeom>
          <a:noFill/>
          <a:ln w="9525">
            <a:noFill/>
            <a:miter lim="800000"/>
            <a:headEnd/>
            <a:tailEnd/>
          </a:ln>
        </p:spPr>
      </p:pic>
      <p:grpSp>
        <p:nvGrpSpPr>
          <p:cNvPr id="75782" name="群組 21"/>
          <p:cNvGrpSpPr>
            <a:grpSpLocks/>
          </p:cNvGrpSpPr>
          <p:nvPr/>
        </p:nvGrpSpPr>
        <p:grpSpPr bwMode="auto">
          <a:xfrm>
            <a:off x="6572250" y="1071563"/>
            <a:ext cx="1785938" cy="1738312"/>
            <a:chOff x="6429388" y="1714488"/>
            <a:chExt cx="1785950" cy="1737666"/>
          </a:xfrm>
        </p:grpSpPr>
        <p:grpSp>
          <p:nvGrpSpPr>
            <p:cNvPr id="75795" name="群組 18"/>
            <p:cNvGrpSpPr>
              <a:grpSpLocks/>
            </p:cNvGrpSpPr>
            <p:nvPr/>
          </p:nvGrpSpPr>
          <p:grpSpPr bwMode="auto">
            <a:xfrm>
              <a:off x="6429388" y="1714488"/>
              <a:ext cx="1719266" cy="1504952"/>
              <a:chOff x="6429388" y="1714488"/>
              <a:chExt cx="1719266" cy="1504952"/>
            </a:xfrm>
          </p:grpSpPr>
          <p:pic>
            <p:nvPicPr>
              <p:cNvPr id="75797" name="圖片 17" descr="Heins%20Hardware%2005.png"/>
              <p:cNvPicPr>
                <a:picLocks noChangeAspect="1"/>
              </p:cNvPicPr>
              <p:nvPr/>
            </p:nvPicPr>
            <p:blipFill>
              <a:blip r:embed="rId4"/>
              <a:srcRect/>
              <a:stretch>
                <a:fillRect/>
              </a:stretch>
            </p:blipFill>
            <p:spPr bwMode="auto">
              <a:xfrm>
                <a:off x="6929454" y="1714488"/>
                <a:ext cx="1219200" cy="1219200"/>
              </a:xfrm>
              <a:prstGeom prst="rect">
                <a:avLst/>
              </a:prstGeom>
              <a:noFill/>
              <a:ln w="9525">
                <a:noFill/>
                <a:miter lim="800000"/>
                <a:headEnd/>
                <a:tailEnd/>
              </a:ln>
            </p:spPr>
          </p:pic>
          <p:pic>
            <p:nvPicPr>
              <p:cNvPr id="75798" name="圖片 16" descr="IE_01.png"/>
              <p:cNvPicPr>
                <a:picLocks noChangeAspect="1"/>
              </p:cNvPicPr>
              <p:nvPr/>
            </p:nvPicPr>
            <p:blipFill>
              <a:blip r:embed="rId5"/>
              <a:srcRect/>
              <a:stretch>
                <a:fillRect/>
              </a:stretch>
            </p:blipFill>
            <p:spPr bwMode="auto">
              <a:xfrm>
                <a:off x="6429388" y="2000240"/>
                <a:ext cx="1219200" cy="1219200"/>
              </a:xfrm>
              <a:prstGeom prst="rect">
                <a:avLst/>
              </a:prstGeom>
              <a:noFill/>
              <a:ln w="9525">
                <a:noFill/>
                <a:miter lim="800000"/>
                <a:headEnd/>
                <a:tailEnd/>
              </a:ln>
            </p:spPr>
          </p:pic>
        </p:grpSp>
        <p:sp>
          <p:nvSpPr>
            <p:cNvPr id="75796" name="文字方塊 20"/>
            <p:cNvSpPr txBox="1">
              <a:spLocks noChangeArrowheads="1"/>
            </p:cNvSpPr>
            <p:nvPr/>
          </p:nvSpPr>
          <p:spPr bwMode="auto">
            <a:xfrm>
              <a:off x="6572264" y="2928934"/>
              <a:ext cx="1643074" cy="523220"/>
            </a:xfrm>
            <a:prstGeom prst="rect">
              <a:avLst/>
            </a:prstGeom>
            <a:noFill/>
            <a:ln w="9525">
              <a:noFill/>
              <a:miter lim="800000"/>
              <a:headEnd/>
              <a:tailEnd/>
            </a:ln>
          </p:spPr>
          <p:txBody>
            <a:bodyPr>
              <a:spAutoFit/>
            </a:bodyPr>
            <a:lstStyle/>
            <a:p>
              <a:r>
                <a:rPr lang="zh-TW" altLang="en-US" sz="2800">
                  <a:solidFill>
                    <a:srgbClr val="FF0000"/>
                  </a:solidFill>
                </a:rPr>
                <a:t>駭客網站</a:t>
              </a:r>
            </a:p>
          </p:txBody>
        </p:sp>
      </p:grpSp>
      <p:grpSp>
        <p:nvGrpSpPr>
          <p:cNvPr id="75783" name="群組 26"/>
          <p:cNvGrpSpPr>
            <a:grpSpLocks/>
          </p:cNvGrpSpPr>
          <p:nvPr/>
        </p:nvGrpSpPr>
        <p:grpSpPr bwMode="auto">
          <a:xfrm>
            <a:off x="6643688" y="4643438"/>
            <a:ext cx="1428750" cy="1524000"/>
            <a:chOff x="6858016" y="4286260"/>
            <a:chExt cx="1428760" cy="1523348"/>
          </a:xfrm>
        </p:grpSpPr>
        <p:pic>
          <p:nvPicPr>
            <p:cNvPr id="75793" name="圖片 24" descr="Bomb10.png"/>
            <p:cNvPicPr>
              <a:picLocks noChangeAspect="1"/>
            </p:cNvPicPr>
            <p:nvPr/>
          </p:nvPicPr>
          <p:blipFill>
            <a:blip r:embed="rId6"/>
            <a:srcRect/>
            <a:stretch>
              <a:fillRect/>
            </a:stretch>
          </p:blipFill>
          <p:spPr bwMode="auto">
            <a:xfrm>
              <a:off x="6858020" y="4286260"/>
              <a:ext cx="1219478" cy="1219478"/>
            </a:xfrm>
            <a:prstGeom prst="rect">
              <a:avLst/>
            </a:prstGeom>
            <a:noFill/>
            <a:ln w="9525">
              <a:noFill/>
              <a:miter lim="800000"/>
              <a:headEnd/>
              <a:tailEnd/>
            </a:ln>
          </p:spPr>
        </p:pic>
        <p:sp>
          <p:nvSpPr>
            <p:cNvPr id="75794" name="文字方塊 25"/>
            <p:cNvSpPr txBox="1">
              <a:spLocks noChangeArrowheads="1"/>
            </p:cNvSpPr>
            <p:nvPr/>
          </p:nvSpPr>
          <p:spPr bwMode="auto">
            <a:xfrm>
              <a:off x="6858016" y="5286388"/>
              <a:ext cx="1428760" cy="523220"/>
            </a:xfrm>
            <a:prstGeom prst="rect">
              <a:avLst/>
            </a:prstGeom>
            <a:noFill/>
            <a:ln w="9525">
              <a:noFill/>
              <a:miter lim="800000"/>
              <a:headEnd/>
              <a:tailEnd/>
            </a:ln>
          </p:spPr>
          <p:txBody>
            <a:bodyPr>
              <a:spAutoFit/>
            </a:bodyPr>
            <a:lstStyle/>
            <a:p>
              <a:r>
                <a:rPr lang="zh-TW" altLang="en-US" sz="2800">
                  <a:solidFill>
                    <a:srgbClr val="FF0000"/>
                  </a:solidFill>
                </a:rPr>
                <a:t>小朋友</a:t>
              </a:r>
            </a:p>
          </p:txBody>
        </p:sp>
      </p:grpSp>
      <p:grpSp>
        <p:nvGrpSpPr>
          <p:cNvPr id="75784" name="群組 10"/>
          <p:cNvGrpSpPr>
            <a:grpSpLocks/>
          </p:cNvGrpSpPr>
          <p:nvPr/>
        </p:nvGrpSpPr>
        <p:grpSpPr bwMode="auto">
          <a:xfrm>
            <a:off x="428625" y="1500188"/>
            <a:ext cx="1625600" cy="1952625"/>
            <a:chOff x="428596" y="1500174"/>
            <a:chExt cx="1625970" cy="1951980"/>
          </a:xfrm>
        </p:grpSpPr>
        <p:pic>
          <p:nvPicPr>
            <p:cNvPr id="75791" name="圖片 5" descr="Bomb15.png"/>
            <p:cNvPicPr>
              <a:picLocks noChangeAspect="1"/>
            </p:cNvPicPr>
            <p:nvPr/>
          </p:nvPicPr>
          <p:blipFill>
            <a:blip r:embed="rId7"/>
            <a:srcRect/>
            <a:stretch>
              <a:fillRect/>
            </a:stretch>
          </p:blipFill>
          <p:spPr bwMode="auto">
            <a:xfrm>
              <a:off x="428596" y="1500174"/>
              <a:ext cx="1625970" cy="1625970"/>
            </a:xfrm>
            <a:prstGeom prst="rect">
              <a:avLst/>
            </a:prstGeom>
            <a:noFill/>
            <a:ln w="9525">
              <a:noFill/>
              <a:miter lim="800000"/>
              <a:headEnd/>
              <a:tailEnd/>
            </a:ln>
          </p:spPr>
        </p:pic>
        <p:sp>
          <p:nvSpPr>
            <p:cNvPr id="75792" name="文字方塊 9"/>
            <p:cNvSpPr txBox="1">
              <a:spLocks noChangeArrowheads="1"/>
            </p:cNvSpPr>
            <p:nvPr/>
          </p:nvSpPr>
          <p:spPr bwMode="auto">
            <a:xfrm>
              <a:off x="714348" y="2928934"/>
              <a:ext cx="1000132" cy="523220"/>
            </a:xfrm>
            <a:prstGeom prst="rect">
              <a:avLst/>
            </a:prstGeom>
            <a:noFill/>
            <a:ln w="9525">
              <a:noFill/>
              <a:miter lim="800000"/>
              <a:headEnd/>
              <a:tailEnd/>
            </a:ln>
          </p:spPr>
          <p:txBody>
            <a:bodyPr>
              <a:spAutoFit/>
            </a:bodyPr>
            <a:lstStyle/>
            <a:p>
              <a:r>
                <a:rPr lang="zh-TW" altLang="en-US" sz="2800">
                  <a:solidFill>
                    <a:srgbClr val="FF0000"/>
                  </a:solidFill>
                </a:rPr>
                <a:t>駭客</a:t>
              </a:r>
            </a:p>
          </p:txBody>
        </p:sp>
      </p:grpSp>
      <p:pic>
        <p:nvPicPr>
          <p:cNvPr id="75785" name="圖片 12" descr="Messenger_08.png"/>
          <p:cNvPicPr>
            <a:picLocks noChangeAspect="1"/>
          </p:cNvPicPr>
          <p:nvPr/>
        </p:nvPicPr>
        <p:blipFill>
          <a:blip r:embed="rId8"/>
          <a:srcRect/>
          <a:stretch>
            <a:fillRect/>
          </a:stretch>
        </p:blipFill>
        <p:spPr bwMode="auto">
          <a:xfrm>
            <a:off x="1000125" y="5000625"/>
            <a:ext cx="1219200" cy="1219200"/>
          </a:xfrm>
          <a:prstGeom prst="rect">
            <a:avLst/>
          </a:prstGeom>
          <a:noFill/>
          <a:ln w="9525">
            <a:noFill/>
            <a:miter lim="800000"/>
            <a:headEnd/>
            <a:tailEnd/>
          </a:ln>
        </p:spPr>
      </p:pic>
      <p:pic>
        <p:nvPicPr>
          <p:cNvPr id="75786" name="圖片 13" descr="Messenger_08.png"/>
          <p:cNvPicPr>
            <a:picLocks noChangeAspect="1"/>
          </p:cNvPicPr>
          <p:nvPr/>
        </p:nvPicPr>
        <p:blipFill>
          <a:blip r:embed="rId8"/>
          <a:srcRect/>
          <a:stretch>
            <a:fillRect/>
          </a:stretch>
        </p:blipFill>
        <p:spPr bwMode="auto">
          <a:xfrm>
            <a:off x="1785938" y="4286250"/>
            <a:ext cx="1219200" cy="1219200"/>
          </a:xfrm>
          <a:prstGeom prst="rect">
            <a:avLst/>
          </a:prstGeom>
          <a:noFill/>
          <a:ln w="9525">
            <a:noFill/>
            <a:miter lim="800000"/>
            <a:headEnd/>
            <a:tailEnd/>
          </a:ln>
        </p:spPr>
      </p:pic>
      <p:pic>
        <p:nvPicPr>
          <p:cNvPr id="75787" name="圖片 11" descr="Messenger_08.png"/>
          <p:cNvPicPr>
            <a:picLocks noChangeAspect="1"/>
          </p:cNvPicPr>
          <p:nvPr/>
        </p:nvPicPr>
        <p:blipFill>
          <a:blip r:embed="rId8"/>
          <a:srcRect/>
          <a:stretch>
            <a:fillRect/>
          </a:stretch>
        </p:blipFill>
        <p:spPr bwMode="auto">
          <a:xfrm>
            <a:off x="2643188" y="5000625"/>
            <a:ext cx="1219200" cy="1219200"/>
          </a:xfrm>
          <a:prstGeom prst="rect">
            <a:avLst/>
          </a:prstGeom>
          <a:noFill/>
          <a:ln w="9525">
            <a:noFill/>
            <a:miter lim="800000"/>
            <a:headEnd/>
            <a:tailEnd/>
          </a:ln>
        </p:spPr>
      </p:pic>
      <p:pic>
        <p:nvPicPr>
          <p:cNvPr id="29" name="圖片 28" descr="Bomb16.png"/>
          <p:cNvPicPr>
            <a:picLocks noChangeAspect="1"/>
          </p:cNvPicPr>
          <p:nvPr/>
        </p:nvPicPr>
        <p:blipFill>
          <a:blip r:embed="rId3"/>
          <a:srcRect/>
          <a:stretch>
            <a:fillRect/>
          </a:stretch>
        </p:blipFill>
        <p:spPr bwMode="auto">
          <a:xfrm>
            <a:off x="8286750" y="5072063"/>
            <a:ext cx="487363" cy="487362"/>
          </a:xfrm>
          <a:prstGeom prst="rect">
            <a:avLst/>
          </a:prstGeom>
          <a:noFill/>
          <a:ln w="9525">
            <a:noFill/>
            <a:miter lim="800000"/>
            <a:headEnd/>
            <a:tailEnd/>
          </a:ln>
        </p:spPr>
      </p:pic>
      <p:pic>
        <p:nvPicPr>
          <p:cNvPr id="28" name="圖片 27" descr="Bomb16.png"/>
          <p:cNvPicPr>
            <a:picLocks noChangeAspect="1"/>
          </p:cNvPicPr>
          <p:nvPr/>
        </p:nvPicPr>
        <p:blipFill>
          <a:blip r:embed="rId3"/>
          <a:srcRect/>
          <a:stretch>
            <a:fillRect/>
          </a:stretch>
        </p:blipFill>
        <p:spPr bwMode="auto">
          <a:xfrm>
            <a:off x="8072438" y="4857750"/>
            <a:ext cx="487362" cy="487363"/>
          </a:xfrm>
          <a:prstGeom prst="rect">
            <a:avLst/>
          </a:prstGeom>
          <a:noFill/>
          <a:ln w="9525">
            <a:noFill/>
            <a:miter lim="800000"/>
            <a:headEnd/>
            <a:tailEnd/>
          </a:ln>
        </p:spPr>
      </p:pic>
      <p:pic>
        <p:nvPicPr>
          <p:cNvPr id="30" name="圖片 29" descr="Bomb16.png"/>
          <p:cNvPicPr>
            <a:picLocks noChangeAspect="1"/>
          </p:cNvPicPr>
          <p:nvPr/>
        </p:nvPicPr>
        <p:blipFill>
          <a:blip r:embed="rId3"/>
          <a:srcRect/>
          <a:stretch>
            <a:fillRect/>
          </a:stretch>
        </p:blipFill>
        <p:spPr bwMode="auto">
          <a:xfrm>
            <a:off x="7858125" y="5143500"/>
            <a:ext cx="487363" cy="487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5E-6 -3.33333E-6 L 0.41268 -0.17338 " pathEditMode="relative" rAng="0" ptsTypes="AA">
                                      <p:cBhvr>
                                        <p:cTn id="12" dur="2000" fill="hold"/>
                                        <p:tgtEl>
                                          <p:spTgt spid="2"/>
                                        </p:tgtEl>
                                        <p:attrNameLst>
                                          <p:attrName>ppt_x</p:attrName>
                                          <p:attrName>ppt_y</p:attrName>
                                        </p:attrNameLst>
                                      </p:cBhvr>
                                      <p:rCtr x="206" y="-87"/>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41268 -0.17338 L 0.57813 0.37269 " pathEditMode="relative" rAng="0" ptsTypes="AA">
                                      <p:cBhvr>
                                        <p:cTn id="16" dur="2000" fill="hold"/>
                                        <p:tgtEl>
                                          <p:spTgt spid="2"/>
                                        </p:tgtEl>
                                        <p:attrNameLst>
                                          <p:attrName>ppt_x</p:attrName>
                                          <p:attrName>ppt_y</p:attrName>
                                        </p:attrNameLst>
                                      </p:cBhvr>
                                      <p:rCtr x="83" y="273"/>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53"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7.77778E-6 2.22222E-6 C -0.029 0.0993 -0.05781 0.19861 -0.11667 0.17986 C -0.17553 0.16111 -0.23994 -0.05162 -0.35313 -0.1132 C -0.46633 -0.17477 -0.72917 -0.23033 -0.79549 -0.18982 C -0.86181 -0.14931 -0.80678 -0.00996 -0.75174 0.1294 " pathEditMode="relative" ptsTypes="aaaaA">
                                      <p:cBhvr>
                                        <p:cTn id="41" dur="2000" fill="hold"/>
                                        <p:tgtEl>
                                          <p:spTgt spid="28"/>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5E-6 1.48148E-6 C -0.05904 -0.15093 -0.11789 -0.30163 -0.18195 -0.30301 C -0.24601 -0.3044 -0.30383 -0.0088 -0.3849 -0.00811 C -0.46598 -0.00741 -0.62553 -0.29885 -0.66824 -0.29908 C -0.71094 -0.29931 -0.67605 -0.15487 -0.64098 -0.01019 " pathEditMode="relative" ptsTypes="aaaaA">
                                      <p:cBhvr>
                                        <p:cTn id="43" dur="2000" fill="hold"/>
                                        <p:tgtEl>
                                          <p:spTgt spid="30"/>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1.38889E-6 3.46945E-18 C -0.16163 0.08264 -0.32309 0.16551 -0.40139 0.11505 C -0.47969 0.06458 -0.43576 -0.29792 -0.46962 -0.30301 C -0.50347 -0.3081 -0.55399 -0.11157 -0.60451 0.08495 " pathEditMode="relative" ptsTypes="aaaA">
                                      <p:cBhvr>
                                        <p:cTn id="45" dur="2000" fill="hold"/>
                                        <p:tgtEl>
                                          <p:spTgt spid="29"/>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00063" y="857250"/>
            <a:ext cx="8143875" cy="5214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sz="5400" dirty="0">
              <a:solidFill>
                <a:schemeClr val="tx1"/>
              </a:solidFill>
            </a:endParaRPr>
          </a:p>
          <a:p>
            <a:pPr>
              <a:defRPr/>
            </a:pPr>
            <a:r>
              <a:rPr lang="zh-TW" altLang="en-US" sz="5400" dirty="0">
                <a:solidFill>
                  <a:schemeClr val="tx1"/>
                </a:solidFill>
              </a:rPr>
              <a:t>免費的社交工程</a:t>
            </a:r>
            <a:r>
              <a:rPr lang="en-US" altLang="zh-TW" sz="5400" dirty="0">
                <a:solidFill>
                  <a:schemeClr val="tx1"/>
                </a:solidFill>
              </a:rPr>
              <a:t>……….</a:t>
            </a:r>
          </a:p>
          <a:p>
            <a:pPr algn="ctr">
              <a:defRPr/>
            </a:pPr>
            <a:endParaRPr lang="en-US" altLang="zh-TW" sz="5400" dirty="0">
              <a:solidFill>
                <a:schemeClr val="tx1"/>
              </a:solidFill>
            </a:endParaRPr>
          </a:p>
          <a:p>
            <a:pPr algn="ctr">
              <a:defRPr/>
            </a:pPr>
            <a:r>
              <a:rPr lang="zh-TW" altLang="en-US" sz="5400" dirty="0">
                <a:solidFill>
                  <a:schemeClr val="tx1"/>
                </a:solidFill>
              </a:rPr>
              <a:t>防護軟體</a:t>
            </a:r>
            <a:endParaRPr lang="en-US" altLang="zh-TW" sz="5400" dirty="0">
              <a:solidFill>
                <a:schemeClr val="tx1"/>
              </a:solidFill>
            </a:endParaRPr>
          </a:p>
          <a:p>
            <a:pPr algn="ctr">
              <a:defRPr/>
            </a:pPr>
            <a:endParaRPr lang="en-US" altLang="zh-TW" sz="5400" dirty="0">
              <a:solidFill>
                <a:schemeClr val="tx1"/>
              </a:solidFill>
            </a:endParaRPr>
          </a:p>
          <a:p>
            <a:pPr algn="r">
              <a:defRPr/>
            </a:pPr>
            <a:r>
              <a:rPr lang="zh-TW" altLang="en-US" sz="5400" dirty="0">
                <a:solidFill>
                  <a:schemeClr val="tx1"/>
                </a:solidFill>
              </a:rPr>
              <a:t>完全免費喔</a:t>
            </a:r>
            <a:r>
              <a:rPr lang="en-US" altLang="zh-TW" sz="5400" dirty="0">
                <a:solidFill>
                  <a:schemeClr val="tx1"/>
                </a:solidFill>
              </a:rPr>
              <a:t>!</a:t>
            </a:r>
            <a:endParaRPr lang="zh-TW" altLang="en-US" sz="5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r>
              <a:rPr lang="zh-TW" altLang="en-US" smtClean="0">
                <a:solidFill>
                  <a:schemeClr val="tx1"/>
                </a:solidFill>
              </a:rPr>
              <a:t>駭客手法</a:t>
            </a:r>
            <a:r>
              <a:rPr lang="zh-TW" altLang="zh-TW" smtClean="0">
                <a:solidFill>
                  <a:schemeClr val="tx1"/>
                </a:solidFill>
              </a:rPr>
              <a:t>-</a:t>
            </a:r>
            <a:r>
              <a:rPr lang="zh-TW" altLang="en-US" smtClean="0">
                <a:solidFill>
                  <a:schemeClr val="tx1"/>
                </a:solidFill>
              </a:rPr>
              <a:t>跳板攻擊</a:t>
            </a:r>
          </a:p>
        </p:txBody>
      </p:sp>
      <p:sp>
        <p:nvSpPr>
          <p:cNvPr id="21506" name="內容版面配置區 2"/>
          <p:cNvSpPr>
            <a:spLocks noGrp="1"/>
          </p:cNvSpPr>
          <p:nvPr>
            <p:ph idx="1"/>
          </p:nvPr>
        </p:nvSpPr>
        <p:spPr/>
        <p:txBody>
          <a:bodyPr/>
          <a:lstStyle/>
          <a:p>
            <a:r>
              <a:rPr lang="zh-TW" altLang="en-US" smtClean="0"/>
              <a:t>當您的</a:t>
            </a:r>
            <a:r>
              <a:rPr lang="zh-TW" altLang="en-US" i="1" u="sng" smtClean="0">
                <a:solidFill>
                  <a:srgbClr val="FF0000"/>
                </a:solidFill>
              </a:rPr>
              <a:t>電腦主機本身有啟用</a:t>
            </a:r>
            <a:r>
              <a:rPr lang="en-US" altLang="zh-TW" i="1" u="sng" smtClean="0">
                <a:solidFill>
                  <a:srgbClr val="FF0000"/>
                </a:solidFill>
              </a:rPr>
              <a:t>SMTP Service </a:t>
            </a:r>
            <a:r>
              <a:rPr lang="en-US" altLang="zh-TW" smtClean="0"/>
              <a:t>(</a:t>
            </a:r>
            <a:r>
              <a:rPr lang="zh-TW" altLang="en-US" smtClean="0"/>
              <a:t>外寄伺服器服務</a:t>
            </a:r>
            <a:r>
              <a:rPr lang="en-US" altLang="zh-TW" smtClean="0"/>
              <a:t>)</a:t>
            </a:r>
            <a:r>
              <a:rPr lang="zh-TW" altLang="en-US" smtClean="0"/>
              <a:t>，而且</a:t>
            </a:r>
            <a:r>
              <a:rPr lang="zh-TW" altLang="en-US" i="1" u="sng" smtClean="0">
                <a:solidFill>
                  <a:srgbClr val="FF0000"/>
                </a:solidFill>
              </a:rPr>
              <a:t>沒有加以防護</a:t>
            </a:r>
            <a:r>
              <a:rPr lang="zh-TW" altLang="en-US" smtClean="0"/>
              <a:t>時，被有心人士發現，進而不當使用您的網路頻寬及寄信功能，濫寄廣告信件，這就是您的電腦主機被當成廣告信跳板了</a:t>
            </a:r>
            <a:r>
              <a:rPr lang="en-US" altLang="zh-TW" smtClean="0"/>
              <a:t>!!  </a:t>
            </a:r>
          </a:p>
          <a:p>
            <a:r>
              <a:rPr lang="zh-TW" altLang="en-US" smtClean="0"/>
              <a:t>通常受害者不知道自己的電腦安裝了相關服務</a:t>
            </a:r>
            <a:endParaRPr lang="en-US" altLang="zh-TW" smtClean="0"/>
          </a:p>
          <a:p>
            <a:r>
              <a:rPr lang="zh-TW" altLang="en-US" smtClean="0"/>
              <a:t>常見微軟的作業系統，當有</a:t>
            </a:r>
            <a:r>
              <a:rPr lang="zh-TW" altLang="en-US" i="1" u="sng" smtClean="0">
                <a:solidFill>
                  <a:srgbClr val="FF0000"/>
                </a:solidFill>
              </a:rPr>
              <a:t>安裝了</a:t>
            </a:r>
            <a:r>
              <a:rPr lang="en-US" altLang="zh-TW" i="1" u="sng" smtClean="0">
                <a:solidFill>
                  <a:srgbClr val="FF0000"/>
                </a:solidFill>
              </a:rPr>
              <a:t>IIS</a:t>
            </a:r>
            <a:r>
              <a:rPr lang="zh-TW" altLang="en-US" i="1" u="sng" smtClean="0">
                <a:solidFill>
                  <a:srgbClr val="FF0000"/>
                </a:solidFill>
              </a:rPr>
              <a:t>功能</a:t>
            </a:r>
            <a:r>
              <a:rPr lang="zh-TW" altLang="en-US" smtClean="0"/>
              <a:t>，</a:t>
            </a:r>
            <a:r>
              <a:rPr lang="zh-TW" altLang="en-US" i="1" u="sng" smtClean="0">
                <a:solidFill>
                  <a:srgbClr val="FF0000"/>
                </a:solidFill>
              </a:rPr>
              <a:t>就會一同安裝</a:t>
            </a:r>
            <a:r>
              <a:rPr lang="en-US" altLang="zh-TW" i="1" u="sng" smtClean="0">
                <a:solidFill>
                  <a:srgbClr val="FF0000"/>
                </a:solidFill>
              </a:rPr>
              <a:t>SMTP(</a:t>
            </a:r>
            <a:r>
              <a:rPr lang="zh-TW" altLang="en-US" i="1" u="sng" smtClean="0">
                <a:solidFill>
                  <a:srgbClr val="FF0000"/>
                </a:solidFill>
              </a:rPr>
              <a:t>外寄伺服器服務</a:t>
            </a:r>
            <a:r>
              <a:rPr lang="en-US" altLang="zh-TW" i="1" u="sng" smtClean="0">
                <a:solidFill>
                  <a:srgbClr val="FF0000"/>
                </a:solidFill>
              </a:rPr>
              <a:t>)</a:t>
            </a:r>
            <a:r>
              <a:rPr lang="zh-TW" altLang="en-US" smtClean="0"/>
              <a:t>，此時若您的網路系統並未安裝防火牆，將 </a:t>
            </a:r>
            <a:r>
              <a:rPr lang="en-US" altLang="zh-TW" smtClean="0"/>
              <a:t>SMTP PORT 25 </a:t>
            </a:r>
            <a:r>
              <a:rPr lang="zh-TW" altLang="en-US" smtClean="0"/>
              <a:t>設為對外阻隔的話 ，基本</a:t>
            </a:r>
            <a:r>
              <a:rPr lang="zh-TW" altLang="en-US" i="1" u="sng" smtClean="0">
                <a:solidFill>
                  <a:srgbClr val="FF0000"/>
                </a:solidFill>
              </a:rPr>
              <a:t>上任何人都可以藉由您的 </a:t>
            </a:r>
            <a:r>
              <a:rPr lang="en-US" altLang="zh-TW" i="1" u="sng" smtClean="0">
                <a:solidFill>
                  <a:srgbClr val="FF0000"/>
                </a:solidFill>
              </a:rPr>
              <a:t>SMTP Service </a:t>
            </a:r>
            <a:r>
              <a:rPr lang="zh-TW" altLang="en-US" i="1" u="sng" smtClean="0">
                <a:solidFill>
                  <a:srgbClr val="FF0000"/>
                </a:solidFill>
              </a:rPr>
              <a:t>寄發信件</a:t>
            </a:r>
            <a:r>
              <a:rPr lang="en-US" altLang="zh-TW" smtClean="0"/>
              <a:t>!! </a:t>
            </a:r>
            <a:r>
              <a:rPr lang="zh-TW" altLang="en-US" smtClean="0"/>
              <a:t>您的電腦主機，就有可能被有心人士當成廣告信跳板，濫寄廣告信件</a:t>
            </a:r>
            <a:r>
              <a:rPr lang="en-US" altLang="zh-TW"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 y="642938"/>
            <a:ext cx="8572500" cy="693737"/>
          </a:xfrm>
        </p:spPr>
        <p:txBody>
          <a:bodyPr>
            <a:normAutofit fontScale="90000"/>
          </a:bodyPr>
          <a:lstStyle/>
          <a:p>
            <a:pPr>
              <a:defRPr/>
            </a:pPr>
            <a:r>
              <a:rPr lang="zh-TW" altLang="en-US" sz="4000" i="1" dirty="0" smtClean="0">
                <a:solidFill>
                  <a:srgbClr val="800080"/>
                </a:solidFill>
              </a:rPr>
              <a:t>免費的網路釣魚防護軟體</a:t>
            </a:r>
            <a:r>
              <a:rPr lang="en-US" altLang="zh-TW" sz="4000" i="1" dirty="0" smtClean="0">
                <a:solidFill>
                  <a:srgbClr val="800080"/>
                </a:solidFill>
              </a:rPr>
              <a:t>(</a:t>
            </a:r>
            <a:r>
              <a:rPr lang="zh-TW" altLang="en-US" sz="4000" i="1" dirty="0" smtClean="0">
                <a:solidFill>
                  <a:srgbClr val="800080"/>
                </a:solidFill>
              </a:rPr>
              <a:t>家用中文</a:t>
            </a:r>
            <a:r>
              <a:rPr lang="en-US" altLang="zh-TW" sz="4000" i="1" dirty="0" smtClean="0">
                <a:solidFill>
                  <a:srgbClr val="800080"/>
                </a:solidFill>
              </a:rPr>
              <a:t>)</a:t>
            </a:r>
            <a:r>
              <a:rPr lang="en-US" altLang="zh-TW" sz="4000" b="1" i="1" dirty="0" smtClean="0">
                <a:solidFill>
                  <a:srgbClr val="800080"/>
                </a:solidFill>
              </a:rPr>
              <a:t>                        </a:t>
            </a:r>
            <a:endParaRPr lang="zh-TW" altLang="en-US" sz="3800" b="1" i="1" dirty="0" smtClean="0">
              <a:solidFill>
                <a:srgbClr val="800080"/>
              </a:solidFill>
            </a:endParaRPr>
          </a:p>
        </p:txBody>
      </p:sp>
      <p:sp>
        <p:nvSpPr>
          <p:cNvPr id="77826" name="Rectangle 3"/>
          <p:cNvSpPr>
            <a:spLocks noGrp="1" noChangeArrowheads="1"/>
          </p:cNvSpPr>
          <p:nvPr>
            <p:ph idx="1"/>
          </p:nvPr>
        </p:nvSpPr>
        <p:spPr>
          <a:xfrm>
            <a:off x="381000" y="1196975"/>
            <a:ext cx="8410575" cy="5040313"/>
          </a:xfrm>
        </p:spPr>
        <p:txBody>
          <a:bodyPr/>
          <a:lstStyle/>
          <a:p>
            <a:pPr lvl="1" eaLnBrk="1" hangingPunct="1">
              <a:buFont typeface="Wingdings" pitchFamily="2" charset="2"/>
              <a:buNone/>
            </a:pPr>
            <a:endParaRPr kumimoji="0" lang="zh-TW" altLang="en-US" smtClean="0"/>
          </a:p>
          <a:p>
            <a:pPr>
              <a:buFont typeface="Wingdings" pitchFamily="2" charset="2"/>
              <a:buChar char="p"/>
            </a:pPr>
            <a:r>
              <a:rPr lang="en-US" altLang="zh-TW" sz="3500" smtClean="0">
                <a:ea typeface="標楷體" pitchFamily="65" charset="-120"/>
              </a:rPr>
              <a:t>McAfee-</a:t>
            </a:r>
            <a:r>
              <a:rPr lang="zh-TW" altLang="en-US" sz="3500" smtClean="0">
                <a:ea typeface="標楷體" pitchFamily="65" charset="-120"/>
              </a:rPr>
              <a:t>網路釣魚軟體</a:t>
            </a:r>
          </a:p>
          <a:p>
            <a:pPr lvl="1">
              <a:buFont typeface="Wingdings" pitchFamily="2" charset="2"/>
              <a:buChar char="p"/>
            </a:pPr>
            <a:r>
              <a:rPr lang="en-US" altLang="zh-TW" sz="3200" smtClean="0">
                <a:hlinkClick r:id="rId3"/>
              </a:rPr>
              <a:t>www.siteadvisor.com</a:t>
            </a:r>
            <a:endParaRPr lang="en-US" altLang="zh-TW" sz="3200" smtClean="0"/>
          </a:p>
          <a:p>
            <a:pPr>
              <a:buFont typeface="Wingdings" pitchFamily="2" charset="2"/>
              <a:buChar char="p"/>
            </a:pPr>
            <a:r>
              <a:rPr lang="zh-TW" altLang="en-US" sz="3500" smtClean="0">
                <a:ea typeface="標楷體" pitchFamily="65" charset="-120"/>
              </a:rPr>
              <a:t>趨勢科技</a:t>
            </a:r>
            <a:r>
              <a:rPr lang="en-US" altLang="zh-TW" sz="3500" smtClean="0">
                <a:ea typeface="標楷體" pitchFamily="65" charset="-120"/>
              </a:rPr>
              <a:t>-</a:t>
            </a:r>
            <a:r>
              <a:rPr lang="zh-TW" altLang="en-US" sz="3500" smtClean="0">
                <a:ea typeface="標楷體" pitchFamily="65" charset="-120"/>
              </a:rPr>
              <a:t>網路釣魚防護軟體</a:t>
            </a:r>
          </a:p>
          <a:p>
            <a:pPr lvl="1">
              <a:buFont typeface="Wingdings" pitchFamily="2" charset="2"/>
              <a:buChar char="p"/>
            </a:pPr>
            <a:r>
              <a:rPr lang="en-US" altLang="zh-TW" sz="3200" smtClean="0">
                <a:hlinkClick r:id="rId4"/>
              </a:rPr>
              <a:t>http://www.trendmicro.com.tw/</a:t>
            </a:r>
            <a:endParaRPr lang="en-US" altLang="zh-TW" sz="3200" smtClean="0"/>
          </a:p>
          <a:p>
            <a:pPr lvl="1">
              <a:buFont typeface="Wingdings" pitchFamily="2" charset="2"/>
              <a:buChar char="p"/>
            </a:pPr>
            <a:r>
              <a:rPr lang="en-US" altLang="zh-TW" sz="3200" smtClean="0">
                <a:hlinkClick r:id="rId5"/>
              </a:rPr>
              <a:t>http://www.trendmicro.com.tw/wtp/micro/index.asp</a:t>
            </a:r>
            <a:endParaRPr lang="en-US" altLang="zh-TW" sz="3200" smtClean="0"/>
          </a:p>
        </p:txBody>
      </p:sp>
      <p:sp>
        <p:nvSpPr>
          <p:cNvPr id="4" name="圓角矩形 3"/>
          <p:cNvSpPr/>
          <p:nvPr/>
        </p:nvSpPr>
        <p:spPr>
          <a:xfrm>
            <a:off x="1000125" y="5429250"/>
            <a:ext cx="7358063"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a:latin typeface="標楷體" pitchFamily="65" charset="-120"/>
                <a:ea typeface="標楷體" pitchFamily="65" charset="-120"/>
              </a:rPr>
              <a:t>使用者該怎麼做</a:t>
            </a:r>
            <a:r>
              <a:rPr lang="en-US" altLang="zh-TW" sz="4000" dirty="0">
                <a:latin typeface="標楷體" pitchFamily="65" charset="-120"/>
                <a:ea typeface="標楷體" pitchFamily="65" charset="-120"/>
              </a:rPr>
              <a: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3429000" y="2000250"/>
            <a:ext cx="4714875"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600" dirty="0">
                <a:latin typeface="+mn-ea"/>
              </a:rPr>
              <a:t>www.siteadvisor.com</a:t>
            </a:r>
            <a:endParaRPr lang="zh-TW" altLang="en-US" sz="3600" dirty="0">
              <a:latin typeface="+mn-ea"/>
            </a:endParaRPr>
          </a:p>
        </p:txBody>
      </p:sp>
      <p:pic>
        <p:nvPicPr>
          <p:cNvPr id="79875" name="Picture 4"/>
          <p:cNvPicPr>
            <a:picLocks noChangeAspect="1" noChangeArrowheads="1"/>
          </p:cNvPicPr>
          <p:nvPr/>
        </p:nvPicPr>
        <p:blipFill>
          <a:blip r:embed="rId3"/>
          <a:srcRect/>
          <a:stretch>
            <a:fillRect/>
          </a:stretch>
        </p:blipFill>
        <p:spPr bwMode="auto">
          <a:xfrm>
            <a:off x="2786063" y="4929188"/>
            <a:ext cx="1562100" cy="1447800"/>
          </a:xfrm>
          <a:prstGeom prst="rect">
            <a:avLst/>
          </a:prstGeom>
          <a:noFill/>
          <a:ln w="15875">
            <a:solidFill>
              <a:srgbClr val="00B050"/>
            </a:solid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214313" y="1857375"/>
            <a:ext cx="4791075" cy="4086225"/>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1143000" y="2500313"/>
            <a:ext cx="4791075" cy="4086225"/>
          </a:xfrm>
          <a:prstGeom prst="rect">
            <a:avLst/>
          </a:prstGeom>
          <a:noFill/>
          <a:ln w="9525">
            <a:noFill/>
            <a:miter lim="800000"/>
            <a:headEnd/>
            <a:tailEnd/>
          </a:ln>
        </p:spPr>
      </p:pic>
      <p:pic>
        <p:nvPicPr>
          <p:cNvPr id="5125" name="Picture 5"/>
          <p:cNvPicPr>
            <a:picLocks noChangeAspect="1" noChangeArrowheads="1"/>
          </p:cNvPicPr>
          <p:nvPr/>
        </p:nvPicPr>
        <p:blipFill>
          <a:blip r:embed="rId5"/>
          <a:srcRect/>
          <a:stretch>
            <a:fillRect/>
          </a:stretch>
        </p:blipFill>
        <p:spPr bwMode="auto">
          <a:xfrm>
            <a:off x="2714625" y="1857375"/>
            <a:ext cx="4791075" cy="4086225"/>
          </a:xfrm>
          <a:prstGeom prst="rect">
            <a:avLst/>
          </a:prstGeom>
          <a:noFill/>
          <a:ln w="9525">
            <a:noFill/>
            <a:miter lim="800000"/>
            <a:headEnd/>
            <a:tailEnd/>
          </a:ln>
        </p:spPr>
      </p:pic>
      <p:pic>
        <p:nvPicPr>
          <p:cNvPr id="5126" name="Picture 6"/>
          <p:cNvPicPr>
            <a:picLocks noChangeAspect="1" noChangeArrowheads="1"/>
          </p:cNvPicPr>
          <p:nvPr/>
        </p:nvPicPr>
        <p:blipFill>
          <a:blip r:embed="rId6"/>
          <a:srcRect/>
          <a:stretch>
            <a:fillRect/>
          </a:stretch>
        </p:blipFill>
        <p:spPr bwMode="auto">
          <a:xfrm>
            <a:off x="4071938" y="2500313"/>
            <a:ext cx="4791075"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1+#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1+#ppt_w/2"/>
                                          </p:val>
                                        </p:tav>
                                        <p:tav tm="100000">
                                          <p:val>
                                            <p:strVal val="#ppt_x"/>
                                          </p:val>
                                        </p:tav>
                                      </p:tavLst>
                                    </p:anim>
                                    <p:anim calcmode="lin" valueType="num">
                                      <p:cBhvr additive="base">
                                        <p:cTn id="14"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1+#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1+#ppt_w/2"/>
                                          </p:val>
                                        </p:tav>
                                        <p:tav tm="100000">
                                          <p:val>
                                            <p:strVal val="#ppt_x"/>
                                          </p:val>
                                        </p:tav>
                                      </p:tavLst>
                                    </p:anim>
                                    <p:anim calcmode="lin" valueType="num">
                                      <p:cBhvr additive="base">
                                        <p:cTn id="26"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85750" y="642938"/>
            <a:ext cx="8572500" cy="693737"/>
          </a:xfrm>
        </p:spPr>
        <p:txBody>
          <a:bodyPr>
            <a:normAutofit fontScale="90000"/>
          </a:bodyPr>
          <a:lstStyle/>
          <a:p>
            <a:pPr>
              <a:defRPr/>
            </a:pPr>
            <a:r>
              <a:rPr lang="zh-TW" altLang="en-US" sz="4000" i="1" dirty="0" smtClean="0">
                <a:solidFill>
                  <a:srgbClr val="800080"/>
                </a:solidFill>
              </a:rPr>
              <a:t>免費的防毒軟體</a:t>
            </a:r>
            <a:r>
              <a:rPr lang="en-US" altLang="zh-TW" sz="4000" b="1" i="1" dirty="0" smtClean="0">
                <a:solidFill>
                  <a:srgbClr val="800080"/>
                </a:solidFill>
              </a:rPr>
              <a:t>                        </a:t>
            </a:r>
            <a:endParaRPr lang="zh-TW" altLang="en-US" sz="3800" b="1" i="1" dirty="0" smtClean="0">
              <a:solidFill>
                <a:srgbClr val="800080"/>
              </a:solidFill>
            </a:endParaRPr>
          </a:p>
        </p:txBody>
      </p:sp>
      <p:sp>
        <p:nvSpPr>
          <p:cNvPr id="84994" name="Rectangle 3"/>
          <p:cNvSpPr>
            <a:spLocks noGrp="1" noChangeArrowheads="1"/>
          </p:cNvSpPr>
          <p:nvPr>
            <p:ph idx="1"/>
          </p:nvPr>
        </p:nvSpPr>
        <p:spPr>
          <a:xfrm>
            <a:off x="381000" y="1196975"/>
            <a:ext cx="8410575" cy="5040313"/>
          </a:xfrm>
        </p:spPr>
        <p:txBody>
          <a:bodyPr/>
          <a:lstStyle/>
          <a:p>
            <a:pPr lvl="1" eaLnBrk="1" hangingPunct="1">
              <a:buFont typeface="Wingdings" pitchFamily="2" charset="2"/>
              <a:buNone/>
            </a:pPr>
            <a:endParaRPr kumimoji="0" lang="zh-TW" altLang="en-US" smtClean="0"/>
          </a:p>
          <a:p>
            <a:pPr>
              <a:buFont typeface="Wingdings" pitchFamily="2" charset="2"/>
              <a:buChar char="p"/>
            </a:pPr>
            <a:r>
              <a:rPr lang="en-US" altLang="zh-TW" sz="3500" smtClean="0">
                <a:ea typeface="標楷體" pitchFamily="65" charset="-120"/>
              </a:rPr>
              <a:t>Avira AntiVir-</a:t>
            </a:r>
            <a:r>
              <a:rPr lang="zh-TW" altLang="en-US" sz="3600" b="1" smtClean="0"/>
              <a:t>小紅傘防毒軟體─個人與家庭 </a:t>
            </a:r>
            <a:r>
              <a:rPr lang="en-US" altLang="zh-TW" sz="3600" b="1" smtClean="0"/>
              <a:t>(</a:t>
            </a:r>
            <a:r>
              <a:rPr lang="zh-TW" altLang="en-US" sz="3600" b="1" smtClean="0"/>
              <a:t>繁體中文版</a:t>
            </a:r>
            <a:r>
              <a:rPr lang="en-US" altLang="zh-TW" sz="3600" b="1" smtClean="0"/>
              <a:t>)</a:t>
            </a:r>
            <a:endParaRPr lang="zh-TW" altLang="en-US" sz="3500" smtClean="0">
              <a:ea typeface="標楷體" pitchFamily="65" charset="-120"/>
            </a:endParaRPr>
          </a:p>
          <a:p>
            <a:pPr lvl="1">
              <a:buFont typeface="Wingdings" pitchFamily="2" charset="2"/>
              <a:buChar char="p"/>
            </a:pPr>
            <a:r>
              <a:rPr lang="en-US" altLang="zh-TW" smtClean="0"/>
              <a:t>http://www.free-av.com/</a:t>
            </a:r>
          </a:p>
          <a:p>
            <a:pPr lvl="1" latinLnBrk="1">
              <a:buFont typeface="Wingdings" pitchFamily="2" charset="2"/>
              <a:buChar char="p"/>
            </a:pPr>
            <a:r>
              <a:rPr lang="en-US" altLang="zh-TW" smtClean="0"/>
              <a:t>http://g-ray.com.tw/downloads </a:t>
            </a:r>
          </a:p>
          <a:p>
            <a:pPr lvl="1" latinLnBrk="1">
              <a:buFont typeface="Wingdings" pitchFamily="2" charset="2"/>
              <a:buChar char="p"/>
            </a:pPr>
            <a:r>
              <a:rPr lang="en-US" altLang="zh-TW" sz="3500" smtClean="0">
                <a:ea typeface="標楷體" pitchFamily="65" charset="-120"/>
              </a:rPr>
              <a:t>Bitdefender-</a:t>
            </a:r>
            <a:r>
              <a:rPr lang="zh-TW" altLang="en-US" sz="3500" smtClean="0">
                <a:ea typeface="標楷體" pitchFamily="65" charset="-120"/>
              </a:rPr>
              <a:t>羅馬尼亞防毒軟體</a:t>
            </a:r>
          </a:p>
          <a:p>
            <a:pPr lvl="1">
              <a:buFont typeface="Wingdings" pitchFamily="2" charset="2"/>
              <a:buChar char="p"/>
            </a:pPr>
            <a:r>
              <a:rPr lang="en-US" altLang="zh-TW" smtClean="0"/>
              <a:t>http://www.bitdefender.com/world</a:t>
            </a:r>
          </a:p>
          <a:p>
            <a:pPr lvl="1">
              <a:buFont typeface="Wingdings" pitchFamily="2" charset="2"/>
              <a:buChar char="p"/>
            </a:pPr>
            <a:r>
              <a:rPr lang="en-US" altLang="zh-TW" smtClean="0"/>
              <a:t>http://download.bitdefender.com/windows/desktop/free/final/en/bitdefender_free_v10.exe</a:t>
            </a:r>
          </a:p>
        </p:txBody>
      </p:sp>
      <p:sp>
        <p:nvSpPr>
          <p:cNvPr id="4" name="圓角矩形 3"/>
          <p:cNvSpPr/>
          <p:nvPr/>
        </p:nvSpPr>
        <p:spPr>
          <a:xfrm>
            <a:off x="1000125" y="5429250"/>
            <a:ext cx="7358063" cy="785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a:latin typeface="標楷體" pitchFamily="65" charset="-120"/>
                <a:ea typeface="標楷體" pitchFamily="65" charset="-120"/>
              </a:rPr>
              <a:t>使用者端的防範方式</a:t>
            </a:r>
            <a:endParaRPr lang="en-US" altLang="zh-TW" sz="4000" dirty="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p:txBody>
          <a:bodyPr/>
          <a:lstStyle/>
          <a:p>
            <a:r>
              <a:rPr lang="zh-TW" altLang="en-US" i="1" smtClean="0">
                <a:solidFill>
                  <a:srgbClr val="800080"/>
                </a:solidFill>
              </a:rPr>
              <a:t>免費的防毒軟體</a:t>
            </a:r>
            <a:r>
              <a:rPr lang="en-US" altLang="zh-TW" b="1" i="1" smtClean="0">
                <a:solidFill>
                  <a:srgbClr val="800080"/>
                </a:solidFill>
              </a:rPr>
              <a:t> </a:t>
            </a:r>
            <a:endParaRPr lang="zh-TW" altLang="en-US" smtClean="0"/>
          </a:p>
        </p:txBody>
      </p:sp>
      <p:pic>
        <p:nvPicPr>
          <p:cNvPr id="87042" name="Picture 2"/>
          <p:cNvPicPr>
            <a:picLocks noGrp="1" noChangeAspect="1" noChangeArrowheads="1"/>
          </p:cNvPicPr>
          <p:nvPr>
            <p:ph idx="1"/>
          </p:nvPr>
        </p:nvPicPr>
        <p:blipFill>
          <a:blip r:embed="rId2"/>
          <a:srcRect/>
          <a:stretch>
            <a:fillRect/>
          </a:stretch>
        </p:blipFill>
        <p:spPr>
          <a:xfrm>
            <a:off x="1285875" y="1428750"/>
            <a:ext cx="6715125" cy="5006975"/>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圓角矩形 4"/>
          <p:cNvSpPr/>
          <p:nvPr/>
        </p:nvSpPr>
        <p:spPr>
          <a:xfrm>
            <a:off x="5572125" y="3786188"/>
            <a:ext cx="1357313" cy="17859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5643563" y="4929188"/>
            <a:ext cx="1214437" cy="5000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向左箭號 6"/>
          <p:cNvSpPr/>
          <p:nvPr/>
        </p:nvSpPr>
        <p:spPr>
          <a:xfrm rot="9423742">
            <a:off x="3740150" y="5310188"/>
            <a:ext cx="2143125" cy="928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標題 1"/>
          <p:cNvSpPr>
            <a:spLocks noGrp="1"/>
          </p:cNvSpPr>
          <p:nvPr>
            <p:ph type="title"/>
          </p:nvPr>
        </p:nvSpPr>
        <p:spPr/>
        <p:txBody>
          <a:bodyPr/>
          <a:lstStyle/>
          <a:p>
            <a:pPr eaLnBrk="1" hangingPunct="1"/>
            <a:r>
              <a:rPr lang="zh-TW" altLang="en-US" sz="3400" b="1" i="1" smtClean="0">
                <a:solidFill>
                  <a:srgbClr val="800080"/>
                </a:solidFill>
              </a:rPr>
              <a:t>線上掃描病毒的方法各家掃毒軟體大評比</a:t>
            </a:r>
            <a:endParaRPr lang="zh-TW" altLang="en-US" sz="3400" smtClean="0"/>
          </a:p>
        </p:txBody>
      </p:sp>
      <p:sp>
        <p:nvSpPr>
          <p:cNvPr id="89090" name="內容版面配置區 2"/>
          <p:cNvSpPr>
            <a:spLocks noGrp="1"/>
          </p:cNvSpPr>
          <p:nvPr>
            <p:ph idx="1"/>
          </p:nvPr>
        </p:nvSpPr>
        <p:spPr/>
        <p:txBody>
          <a:bodyPr/>
          <a:lstStyle/>
          <a:p>
            <a:pPr eaLnBrk="1" hangingPunct="1"/>
            <a:endParaRPr lang="en-US" altLang="zh-TW" smtClean="0"/>
          </a:p>
          <a:p>
            <a:pPr eaLnBrk="1" hangingPunct="1">
              <a:buFont typeface="Wingdings 2" pitchFamily="18" charset="2"/>
              <a:buNone/>
            </a:pPr>
            <a:endParaRPr lang="en-US" altLang="zh-TW" sz="4800" smtClean="0">
              <a:hlinkClick r:id="rId2"/>
            </a:endParaRPr>
          </a:p>
          <a:p>
            <a:pPr eaLnBrk="1" hangingPunct="1">
              <a:buFont typeface="Wingdings 2" pitchFamily="18" charset="2"/>
              <a:buNone/>
            </a:pPr>
            <a:endParaRPr lang="en-US" altLang="zh-TW" sz="4800" smtClean="0">
              <a:hlinkClick r:id="rId2"/>
            </a:endParaRPr>
          </a:p>
          <a:p>
            <a:pPr eaLnBrk="1" hangingPunct="1">
              <a:buFont typeface="Wingdings 2" pitchFamily="18" charset="2"/>
              <a:buNone/>
            </a:pPr>
            <a:r>
              <a:rPr lang="en-US" altLang="zh-TW" sz="4800" smtClean="0">
                <a:hlinkClick r:id="rId2"/>
              </a:rPr>
              <a:t>http://www.virustotal.com/zh-tw</a:t>
            </a:r>
            <a:endParaRPr lang="en-US" altLang="zh-TW" sz="4800" smtClean="0"/>
          </a:p>
          <a:p>
            <a:pPr eaLnBrk="1" hangingPunct="1">
              <a:buFont typeface="Wingdings 2" pitchFamily="18" charset="2"/>
              <a:buNone/>
            </a:pPr>
            <a:endParaRPr lang="en-US" altLang="zh-TW" sz="4800" smtClean="0"/>
          </a:p>
          <a:p>
            <a:pPr eaLnBrk="1" hangingPunct="1">
              <a:buFont typeface="Wingdings 2" pitchFamily="18" charset="2"/>
              <a:buNone/>
            </a:pPr>
            <a:endParaRPr lang="zh-TW" altLang="en-US" sz="4800" smtClean="0"/>
          </a:p>
        </p:txBody>
      </p:sp>
      <p:grpSp>
        <p:nvGrpSpPr>
          <p:cNvPr id="89091" name="群組 6"/>
          <p:cNvGrpSpPr>
            <a:grpSpLocks/>
          </p:cNvGrpSpPr>
          <p:nvPr/>
        </p:nvGrpSpPr>
        <p:grpSpPr bwMode="auto">
          <a:xfrm>
            <a:off x="4143375" y="4357688"/>
            <a:ext cx="4572000" cy="2714625"/>
            <a:chOff x="2928926" y="4357694"/>
            <a:chExt cx="4572032" cy="2714644"/>
          </a:xfrm>
        </p:grpSpPr>
        <p:pic>
          <p:nvPicPr>
            <p:cNvPr id="89093" name="Picture 2" descr="C:\Documents and Settings\mickey\My Documents\My Pictures\Security1.png"/>
            <p:cNvPicPr>
              <a:picLocks noChangeAspect="1" noChangeArrowheads="1"/>
            </p:cNvPicPr>
            <p:nvPr/>
          </p:nvPicPr>
          <p:blipFill>
            <a:blip r:embed="rId3"/>
            <a:srcRect/>
            <a:stretch>
              <a:fillRect/>
            </a:stretch>
          </p:blipFill>
          <p:spPr bwMode="auto">
            <a:xfrm>
              <a:off x="2928926" y="4643446"/>
              <a:ext cx="2357454" cy="2357454"/>
            </a:xfrm>
            <a:prstGeom prst="rect">
              <a:avLst/>
            </a:prstGeom>
            <a:noFill/>
            <a:ln w="9525">
              <a:noFill/>
              <a:miter lim="800000"/>
              <a:headEnd/>
              <a:tailEnd/>
            </a:ln>
          </p:spPr>
        </p:pic>
        <p:pic>
          <p:nvPicPr>
            <p:cNvPr id="89094" name="Picture 4" descr="C:\Documents and Settings\mickey\My Documents\My Pictures\Security13.png"/>
            <p:cNvPicPr>
              <a:picLocks noChangeAspect="1" noChangeArrowheads="1"/>
            </p:cNvPicPr>
            <p:nvPr/>
          </p:nvPicPr>
          <p:blipFill>
            <a:blip r:embed="rId4"/>
            <a:srcRect/>
            <a:stretch>
              <a:fillRect/>
            </a:stretch>
          </p:blipFill>
          <p:spPr bwMode="auto">
            <a:xfrm>
              <a:off x="4143372" y="4357694"/>
              <a:ext cx="2000240" cy="2000240"/>
            </a:xfrm>
            <a:prstGeom prst="rect">
              <a:avLst/>
            </a:prstGeom>
            <a:noFill/>
            <a:ln w="9525">
              <a:noFill/>
              <a:miter lim="800000"/>
              <a:headEnd/>
              <a:tailEnd/>
            </a:ln>
          </p:spPr>
        </p:pic>
        <p:pic>
          <p:nvPicPr>
            <p:cNvPr id="89095" name="Picture 3" descr="C:\Documents and Settings\mickey\My Documents\My Pictures\Security12.png"/>
            <p:cNvPicPr>
              <a:picLocks noChangeAspect="1" noChangeArrowheads="1"/>
            </p:cNvPicPr>
            <p:nvPr/>
          </p:nvPicPr>
          <p:blipFill>
            <a:blip r:embed="rId5"/>
            <a:srcRect/>
            <a:stretch>
              <a:fillRect/>
            </a:stretch>
          </p:blipFill>
          <p:spPr bwMode="auto">
            <a:xfrm>
              <a:off x="5214942" y="4786322"/>
              <a:ext cx="2286016" cy="2286016"/>
            </a:xfrm>
            <a:prstGeom prst="rect">
              <a:avLst/>
            </a:prstGeom>
            <a:noFill/>
            <a:ln w="9525">
              <a:noFill/>
              <a:miter lim="800000"/>
              <a:headEnd/>
              <a:tailEnd/>
            </a:ln>
          </p:spPr>
        </p:pic>
      </p:grpSp>
      <p:pic>
        <p:nvPicPr>
          <p:cNvPr id="89092" name="Picture 2"/>
          <p:cNvPicPr>
            <a:picLocks noChangeAspect="1" noChangeArrowheads="1"/>
          </p:cNvPicPr>
          <p:nvPr/>
        </p:nvPicPr>
        <p:blipFill>
          <a:blip r:embed="rId6"/>
          <a:srcRect/>
          <a:stretch>
            <a:fillRect/>
          </a:stretch>
        </p:blipFill>
        <p:spPr bwMode="auto">
          <a:xfrm>
            <a:off x="571500" y="1571625"/>
            <a:ext cx="3481388" cy="150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214688" y="3429000"/>
            <a:ext cx="1714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網際網路</a:t>
            </a:r>
          </a:p>
        </p:txBody>
      </p:sp>
      <p:sp>
        <p:nvSpPr>
          <p:cNvPr id="22530" name="標題 1"/>
          <p:cNvSpPr>
            <a:spLocks noGrp="1"/>
          </p:cNvSpPr>
          <p:nvPr>
            <p:ph type="title"/>
          </p:nvPr>
        </p:nvSpPr>
        <p:spPr/>
        <p:txBody>
          <a:bodyPr/>
          <a:lstStyle/>
          <a:p>
            <a:r>
              <a:rPr lang="zh-TW" altLang="en-US" smtClean="0"/>
              <a:t>信件</a:t>
            </a:r>
            <a:r>
              <a:rPr lang="zh-TW" altLang="zh-TW" smtClean="0"/>
              <a:t>-</a:t>
            </a:r>
            <a:r>
              <a:rPr lang="zh-TW" altLang="en-US" smtClean="0"/>
              <a:t>跳板攻擊</a:t>
            </a:r>
            <a:endParaRPr lang="zh-TW" altLang="en-US" smtClean="0">
              <a:latin typeface="標楷體" pitchFamily="65" charset="-120"/>
              <a:ea typeface="標楷體" pitchFamily="65" charset="-120"/>
            </a:endParaRPr>
          </a:p>
        </p:txBody>
      </p:sp>
      <p:grpSp>
        <p:nvGrpSpPr>
          <p:cNvPr id="22531" name="群組 10"/>
          <p:cNvGrpSpPr>
            <a:grpSpLocks/>
          </p:cNvGrpSpPr>
          <p:nvPr/>
        </p:nvGrpSpPr>
        <p:grpSpPr bwMode="auto">
          <a:xfrm>
            <a:off x="3286125" y="2500313"/>
            <a:ext cx="1785938" cy="1108075"/>
            <a:chOff x="2428860" y="2285992"/>
            <a:chExt cx="4453090" cy="2857520"/>
          </a:xfrm>
        </p:grpSpPr>
        <p:pic>
          <p:nvPicPr>
            <p:cNvPr id="22562" name="Picture 13" descr="internet cloud smaller"/>
            <p:cNvPicPr>
              <a:picLocks noChangeAspect="1" noChangeArrowheads="1"/>
            </p:cNvPicPr>
            <p:nvPr/>
          </p:nvPicPr>
          <p:blipFill>
            <a:blip r:embed="rId2"/>
            <a:srcRect/>
            <a:stretch>
              <a:fillRect/>
            </a:stretch>
          </p:blipFill>
          <p:spPr bwMode="auto">
            <a:xfrm>
              <a:off x="2428860" y="2285992"/>
              <a:ext cx="4453090" cy="2857520"/>
            </a:xfrm>
            <a:prstGeom prst="rect">
              <a:avLst/>
            </a:prstGeom>
            <a:noFill/>
            <a:ln w="9525">
              <a:noFill/>
              <a:miter lim="800000"/>
              <a:headEnd/>
              <a:tailEnd/>
            </a:ln>
          </p:spPr>
        </p:pic>
        <p:pic>
          <p:nvPicPr>
            <p:cNvPr id="22563" name="圖片 9" descr="IE_05.png"/>
            <p:cNvPicPr>
              <a:picLocks noChangeAspect="1"/>
            </p:cNvPicPr>
            <p:nvPr/>
          </p:nvPicPr>
          <p:blipFill>
            <a:blip r:embed="rId3"/>
            <a:srcRect/>
            <a:stretch>
              <a:fillRect/>
            </a:stretch>
          </p:blipFill>
          <p:spPr bwMode="auto">
            <a:xfrm>
              <a:off x="4429124" y="2571744"/>
              <a:ext cx="1571636" cy="1571636"/>
            </a:xfrm>
            <a:prstGeom prst="rect">
              <a:avLst/>
            </a:prstGeom>
            <a:noFill/>
            <a:ln w="9525">
              <a:noFill/>
              <a:miter lim="800000"/>
              <a:headEnd/>
              <a:tailEnd/>
            </a:ln>
          </p:spPr>
        </p:pic>
      </p:grpSp>
      <p:sp>
        <p:nvSpPr>
          <p:cNvPr id="23" name="圓角矩形 22"/>
          <p:cNvSpPr/>
          <p:nvPr/>
        </p:nvSpPr>
        <p:spPr>
          <a:xfrm>
            <a:off x="4286250" y="571500"/>
            <a:ext cx="4071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i="1" u="sng" dirty="0">
                <a:solidFill>
                  <a:schemeClr val="bg1"/>
                </a:solidFill>
                <a:latin typeface="+mn-ea"/>
              </a:rPr>
              <a:t>轉寄信件的功能沒有關閉</a:t>
            </a:r>
            <a:endParaRPr lang="en-US" altLang="zh-TW" sz="2400" b="1" i="1" u="sng" dirty="0">
              <a:solidFill>
                <a:schemeClr val="bg1"/>
              </a:solidFill>
              <a:latin typeface="+mn-ea"/>
            </a:endParaRPr>
          </a:p>
          <a:p>
            <a:pPr algn="ctr">
              <a:defRPr/>
            </a:pPr>
            <a:r>
              <a:rPr lang="zh-TW" altLang="en-US" sz="2400" b="1" i="1" u="sng" dirty="0">
                <a:solidFill>
                  <a:schemeClr val="bg1"/>
                </a:solidFill>
                <a:latin typeface="+mn-ea"/>
              </a:rPr>
              <a:t>可以</a:t>
            </a:r>
            <a:r>
              <a:rPr lang="en-US" altLang="zh-TW" sz="2400" b="1" i="1" u="sng" dirty="0">
                <a:solidFill>
                  <a:schemeClr val="bg1"/>
                </a:solidFill>
                <a:latin typeface="+mn-ea"/>
              </a:rPr>
              <a:t>….</a:t>
            </a:r>
            <a:r>
              <a:rPr lang="zh-TW" altLang="en-US" sz="2400" b="1" i="1" u="sng" dirty="0">
                <a:solidFill>
                  <a:schemeClr val="bg1"/>
                </a:solidFill>
                <a:latin typeface="+mn-ea"/>
              </a:rPr>
              <a:t>轉寄垃圾信</a:t>
            </a:r>
          </a:p>
        </p:txBody>
      </p:sp>
      <p:grpSp>
        <p:nvGrpSpPr>
          <p:cNvPr id="3" name="群組 27"/>
          <p:cNvGrpSpPr>
            <a:grpSpLocks/>
          </p:cNvGrpSpPr>
          <p:nvPr/>
        </p:nvGrpSpPr>
        <p:grpSpPr bwMode="auto">
          <a:xfrm>
            <a:off x="714375" y="2214563"/>
            <a:ext cx="609600" cy="609600"/>
            <a:chOff x="500034" y="2214554"/>
            <a:chExt cx="609600" cy="609600"/>
          </a:xfrm>
        </p:grpSpPr>
        <p:pic>
          <p:nvPicPr>
            <p:cNvPr id="22560" name="圖片 3"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61"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22534" name="群組 21"/>
          <p:cNvGrpSpPr>
            <a:grpSpLocks/>
          </p:cNvGrpSpPr>
          <p:nvPr/>
        </p:nvGrpSpPr>
        <p:grpSpPr bwMode="auto">
          <a:xfrm>
            <a:off x="642938" y="1714500"/>
            <a:ext cx="1071562" cy="1143000"/>
            <a:chOff x="285720" y="2000240"/>
            <a:chExt cx="2143140" cy="2285984"/>
          </a:xfrm>
        </p:grpSpPr>
        <p:sp>
          <p:nvSpPr>
            <p:cNvPr id="15" name="圓角矩形 14"/>
            <p:cNvSpPr/>
            <p:nvPr/>
          </p:nvSpPr>
          <p:spPr>
            <a:xfrm>
              <a:off x="285720" y="3571855"/>
              <a:ext cx="2143140" cy="714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標楷體" pitchFamily="65" charset="-120"/>
                  <a:ea typeface="標楷體" pitchFamily="65" charset="-120"/>
                </a:rPr>
                <a:t>駭客</a:t>
              </a:r>
            </a:p>
          </p:txBody>
        </p:sp>
        <p:pic>
          <p:nvPicPr>
            <p:cNvPr id="22559" name="圖片 4" descr="Bomb9.png"/>
            <p:cNvPicPr>
              <a:picLocks noChangeAspect="1"/>
            </p:cNvPicPr>
            <p:nvPr/>
          </p:nvPicPr>
          <p:blipFill>
            <a:blip r:embed="rId6"/>
            <a:srcRect/>
            <a:stretch>
              <a:fillRect/>
            </a:stretch>
          </p:blipFill>
          <p:spPr bwMode="auto">
            <a:xfrm>
              <a:off x="285720" y="2000240"/>
              <a:ext cx="1714512" cy="1714512"/>
            </a:xfrm>
            <a:prstGeom prst="rect">
              <a:avLst/>
            </a:prstGeom>
            <a:noFill/>
            <a:ln w="9525">
              <a:noFill/>
              <a:miter lim="800000"/>
              <a:headEnd/>
              <a:tailEnd/>
            </a:ln>
          </p:spPr>
        </p:pic>
      </p:grpSp>
      <p:pic>
        <p:nvPicPr>
          <p:cNvPr id="34" name="圖片 33" descr="Messenger_03.png"/>
          <p:cNvPicPr>
            <a:picLocks noChangeAspect="1"/>
          </p:cNvPicPr>
          <p:nvPr/>
        </p:nvPicPr>
        <p:blipFill>
          <a:blip r:embed="rId7"/>
          <a:stretch>
            <a:fillRect/>
          </a:stretch>
        </p:blipFill>
        <p:spPr>
          <a:xfrm>
            <a:off x="7500938" y="3286125"/>
            <a:ext cx="1036637" cy="1036638"/>
          </a:xfrm>
          <a:prstGeom prst="rect">
            <a:avLst/>
          </a:prstGeom>
          <a:effectLst>
            <a:outerShdw blurRad="50800" dist="50800" dir="5400000" sx="112000" sy="112000" algn="ctr" rotWithShape="0">
              <a:srgbClr val="000000"/>
            </a:outerShdw>
          </a:effectLst>
        </p:spPr>
      </p:pic>
      <p:pic>
        <p:nvPicPr>
          <p:cNvPr id="35" name="圖片 34" descr="Messenger_03.png"/>
          <p:cNvPicPr>
            <a:picLocks noChangeAspect="1"/>
          </p:cNvPicPr>
          <p:nvPr/>
        </p:nvPicPr>
        <p:blipFill>
          <a:blip r:embed="rId7"/>
          <a:stretch>
            <a:fillRect/>
          </a:stretch>
        </p:blipFill>
        <p:spPr>
          <a:xfrm>
            <a:off x="6572250" y="4214813"/>
            <a:ext cx="1036638" cy="1036637"/>
          </a:xfrm>
          <a:prstGeom prst="rect">
            <a:avLst/>
          </a:prstGeom>
          <a:effectLst>
            <a:outerShdw blurRad="50800" dist="50800" dir="5400000" sx="112000" sy="112000" algn="ctr" rotWithShape="0">
              <a:srgbClr val="000000"/>
            </a:outerShdw>
          </a:effectLst>
        </p:spPr>
      </p:pic>
      <p:pic>
        <p:nvPicPr>
          <p:cNvPr id="36" name="圖片 35" descr="Messenger_03.png"/>
          <p:cNvPicPr>
            <a:picLocks noChangeAspect="1"/>
          </p:cNvPicPr>
          <p:nvPr/>
        </p:nvPicPr>
        <p:blipFill>
          <a:blip r:embed="rId7"/>
          <a:stretch>
            <a:fillRect/>
          </a:stretch>
        </p:blipFill>
        <p:spPr>
          <a:xfrm>
            <a:off x="7572375" y="5214938"/>
            <a:ext cx="1036638" cy="1036637"/>
          </a:xfrm>
          <a:prstGeom prst="rect">
            <a:avLst/>
          </a:prstGeom>
          <a:effectLst>
            <a:outerShdw blurRad="50800" dist="50800" dir="5400000" sx="112000" sy="112000" algn="ctr" rotWithShape="0">
              <a:srgbClr val="000000"/>
            </a:outerShdw>
          </a:effectLst>
        </p:spPr>
      </p:pic>
      <p:grpSp>
        <p:nvGrpSpPr>
          <p:cNvPr id="5" name="群組 27"/>
          <p:cNvGrpSpPr>
            <a:grpSpLocks/>
          </p:cNvGrpSpPr>
          <p:nvPr/>
        </p:nvGrpSpPr>
        <p:grpSpPr bwMode="auto">
          <a:xfrm>
            <a:off x="642938" y="5572125"/>
            <a:ext cx="609600" cy="609600"/>
            <a:chOff x="500034" y="2214554"/>
            <a:chExt cx="609600" cy="609600"/>
          </a:xfrm>
        </p:grpSpPr>
        <p:pic>
          <p:nvPicPr>
            <p:cNvPr id="22556" name="圖片 41"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57"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6" name="群組 27"/>
          <p:cNvGrpSpPr>
            <a:grpSpLocks/>
          </p:cNvGrpSpPr>
          <p:nvPr/>
        </p:nvGrpSpPr>
        <p:grpSpPr bwMode="auto">
          <a:xfrm>
            <a:off x="642938" y="5572125"/>
            <a:ext cx="609600" cy="609600"/>
            <a:chOff x="500034" y="2214554"/>
            <a:chExt cx="609600" cy="609600"/>
          </a:xfrm>
        </p:grpSpPr>
        <p:pic>
          <p:nvPicPr>
            <p:cNvPr id="22554" name="圖片 44"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55"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7" name="群組 27"/>
          <p:cNvGrpSpPr>
            <a:grpSpLocks/>
          </p:cNvGrpSpPr>
          <p:nvPr/>
        </p:nvGrpSpPr>
        <p:grpSpPr bwMode="auto">
          <a:xfrm>
            <a:off x="642938" y="5572125"/>
            <a:ext cx="609600" cy="609600"/>
            <a:chOff x="500034" y="2214554"/>
            <a:chExt cx="609600" cy="609600"/>
          </a:xfrm>
        </p:grpSpPr>
        <p:pic>
          <p:nvPicPr>
            <p:cNvPr id="22552" name="圖片 47" descr="mail1.png"/>
            <p:cNvPicPr>
              <a:picLocks noChangeAspect="1"/>
            </p:cNvPicPr>
            <p:nvPr/>
          </p:nvPicPr>
          <p:blipFill>
            <a:blip r:embed="rId4"/>
            <a:srcRect/>
            <a:stretch>
              <a:fillRect/>
            </a:stretch>
          </p:blipFill>
          <p:spPr bwMode="auto">
            <a:xfrm>
              <a:off x="500034" y="2214554"/>
              <a:ext cx="609600" cy="609600"/>
            </a:xfrm>
            <a:prstGeom prst="rect">
              <a:avLst/>
            </a:prstGeom>
            <a:noFill/>
            <a:ln w="9525">
              <a:noFill/>
              <a:miter lim="800000"/>
              <a:headEnd/>
              <a:tailEnd/>
            </a:ln>
          </p:spPr>
        </p:pic>
        <p:pic>
          <p:nvPicPr>
            <p:cNvPr id="22553" name="Picture 68"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642910" y="2428868"/>
              <a:ext cx="330200" cy="328613"/>
            </a:xfrm>
            <a:prstGeom prst="rect">
              <a:avLst/>
            </a:prstGeom>
            <a:noFill/>
            <a:ln w="9525">
              <a:noFill/>
              <a:miter lim="800000"/>
              <a:headEnd/>
              <a:tailEnd/>
            </a:ln>
          </p:spPr>
        </p:pic>
      </p:grpSp>
      <p:grpSp>
        <p:nvGrpSpPr>
          <p:cNvPr id="22541" name="Group 2"/>
          <p:cNvGrpSpPr>
            <a:grpSpLocks/>
          </p:cNvGrpSpPr>
          <p:nvPr/>
        </p:nvGrpSpPr>
        <p:grpSpPr bwMode="auto">
          <a:xfrm>
            <a:off x="0" y="4643438"/>
            <a:ext cx="3789363" cy="1998662"/>
            <a:chOff x="1185" y="1180"/>
            <a:chExt cx="2387" cy="1259"/>
          </a:xfrm>
        </p:grpSpPr>
        <p:pic>
          <p:nvPicPr>
            <p:cNvPr id="22549" name="Picture 3" descr="blue disc with glow"/>
            <p:cNvPicPr>
              <a:picLocks noChangeAspect="1" noChangeArrowheads="1"/>
            </p:cNvPicPr>
            <p:nvPr/>
          </p:nvPicPr>
          <p:blipFill>
            <a:blip r:embed="rId8"/>
            <a:srcRect/>
            <a:stretch>
              <a:fillRect/>
            </a:stretch>
          </p:blipFill>
          <p:spPr bwMode="auto">
            <a:xfrm>
              <a:off x="1185" y="1607"/>
              <a:ext cx="2387" cy="832"/>
            </a:xfrm>
            <a:prstGeom prst="rect">
              <a:avLst/>
            </a:prstGeom>
            <a:noFill/>
            <a:ln w="9525">
              <a:noFill/>
              <a:miter lim="800000"/>
              <a:headEnd/>
              <a:tailEnd/>
            </a:ln>
          </p:spPr>
        </p:pic>
        <p:pic>
          <p:nvPicPr>
            <p:cNvPr id="22550" name="Picture 4" descr="Server Exchange"/>
            <p:cNvPicPr>
              <a:picLocks noChangeAspect="1" noChangeArrowheads="1"/>
            </p:cNvPicPr>
            <p:nvPr/>
          </p:nvPicPr>
          <p:blipFill>
            <a:blip r:embed="rId9"/>
            <a:srcRect/>
            <a:stretch>
              <a:fillRect/>
            </a:stretch>
          </p:blipFill>
          <p:spPr bwMode="auto">
            <a:xfrm>
              <a:off x="1524" y="1180"/>
              <a:ext cx="651" cy="1039"/>
            </a:xfrm>
            <a:prstGeom prst="rect">
              <a:avLst/>
            </a:prstGeom>
            <a:noFill/>
            <a:ln w="9525">
              <a:noFill/>
              <a:miter lim="800000"/>
              <a:headEnd/>
              <a:tailEnd/>
            </a:ln>
          </p:spPr>
        </p:pic>
        <p:pic>
          <p:nvPicPr>
            <p:cNvPr id="22551" name="Picture 5" descr="Exchange Serve 2003 white"/>
            <p:cNvPicPr>
              <a:picLocks noChangeAspect="1" noChangeArrowheads="1"/>
            </p:cNvPicPr>
            <p:nvPr/>
          </p:nvPicPr>
          <p:blipFill>
            <a:blip r:embed="rId10"/>
            <a:srcRect/>
            <a:stretch>
              <a:fillRect/>
            </a:stretch>
          </p:blipFill>
          <p:spPr bwMode="auto">
            <a:xfrm>
              <a:off x="2176" y="1885"/>
              <a:ext cx="1203" cy="208"/>
            </a:xfrm>
            <a:prstGeom prst="rect">
              <a:avLst/>
            </a:prstGeom>
            <a:noFill/>
            <a:ln w="9525">
              <a:noFill/>
              <a:miter lim="800000"/>
              <a:headEnd/>
              <a:tailEnd/>
            </a:ln>
          </p:spPr>
        </p:pic>
      </p:grpSp>
      <p:grpSp>
        <p:nvGrpSpPr>
          <p:cNvPr id="9" name="群組 51"/>
          <p:cNvGrpSpPr>
            <a:grpSpLocks/>
          </p:cNvGrpSpPr>
          <p:nvPr/>
        </p:nvGrpSpPr>
        <p:grpSpPr bwMode="auto">
          <a:xfrm>
            <a:off x="7000875" y="3857625"/>
            <a:ext cx="1401763" cy="2328863"/>
            <a:chOff x="7000892" y="3857628"/>
            <a:chExt cx="1401770" cy="2328876"/>
          </a:xfrm>
        </p:grpSpPr>
        <p:pic>
          <p:nvPicPr>
            <p:cNvPr id="22546" name="Picture 19"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8072462" y="5857892"/>
              <a:ext cx="330200" cy="328612"/>
            </a:xfrm>
            <a:prstGeom prst="rect">
              <a:avLst/>
            </a:prstGeom>
            <a:noFill/>
            <a:ln w="9525">
              <a:noFill/>
              <a:miter lim="800000"/>
              <a:headEnd/>
              <a:tailEnd/>
            </a:ln>
          </p:spPr>
        </p:pic>
        <p:pic>
          <p:nvPicPr>
            <p:cNvPr id="22547" name="Picture 19"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7000892" y="4786322"/>
              <a:ext cx="330200" cy="328612"/>
            </a:xfrm>
            <a:prstGeom prst="rect">
              <a:avLst/>
            </a:prstGeom>
            <a:noFill/>
            <a:ln w="9525">
              <a:noFill/>
              <a:miter lim="800000"/>
              <a:headEnd/>
              <a:tailEnd/>
            </a:ln>
          </p:spPr>
        </p:pic>
        <p:pic>
          <p:nvPicPr>
            <p:cNvPr id="22548" name="Picture 19" descr="hacker"/>
            <p:cNvPicPr>
              <a:picLocks noChangeAspect="1" noChangeArrowheads="1"/>
            </p:cNvPicPr>
            <p:nvPr/>
          </p:nvPicPr>
          <p:blipFill>
            <a:blip r:embed="rId5">
              <a:clrChange>
                <a:clrFrom>
                  <a:srgbClr val="CCCCCC"/>
                </a:clrFrom>
                <a:clrTo>
                  <a:srgbClr val="CCCCCC">
                    <a:alpha val="0"/>
                  </a:srgbClr>
                </a:clrTo>
              </a:clrChange>
            </a:blip>
            <a:srcRect/>
            <a:stretch>
              <a:fillRect/>
            </a:stretch>
          </p:blipFill>
          <p:spPr bwMode="auto">
            <a:xfrm>
              <a:off x="7929586" y="3857628"/>
              <a:ext cx="330200" cy="328612"/>
            </a:xfrm>
            <a:prstGeom prst="rect">
              <a:avLst/>
            </a:prstGeom>
            <a:noFill/>
            <a:ln w="9525">
              <a:noFill/>
              <a:miter lim="800000"/>
              <a:headEnd/>
              <a:tailEnd/>
            </a:ln>
          </p:spPr>
        </p:pic>
      </p:grpSp>
      <p:pic>
        <p:nvPicPr>
          <p:cNvPr id="53" name="Picture 34" descr="Binary Code Sm"/>
          <p:cNvPicPr>
            <a:picLocks noChangeAspect="1" noChangeArrowheads="1"/>
          </p:cNvPicPr>
          <p:nvPr/>
        </p:nvPicPr>
        <p:blipFill>
          <a:blip r:embed="rId11"/>
          <a:srcRect/>
          <a:stretch>
            <a:fillRect/>
          </a:stretch>
        </p:blipFill>
        <p:spPr bwMode="auto">
          <a:xfrm>
            <a:off x="8072438" y="5715000"/>
            <a:ext cx="266700" cy="596900"/>
          </a:xfrm>
          <a:prstGeom prst="rect">
            <a:avLst/>
          </a:prstGeom>
          <a:noFill/>
          <a:ln w="9525">
            <a:noFill/>
            <a:miter lim="800000"/>
            <a:headEnd/>
            <a:tailEnd/>
          </a:ln>
        </p:spPr>
      </p:pic>
      <p:pic>
        <p:nvPicPr>
          <p:cNvPr id="54" name="Picture 34" descr="Binary Code Sm"/>
          <p:cNvPicPr>
            <a:picLocks noChangeAspect="1" noChangeArrowheads="1"/>
          </p:cNvPicPr>
          <p:nvPr/>
        </p:nvPicPr>
        <p:blipFill>
          <a:blip r:embed="rId11"/>
          <a:srcRect/>
          <a:stretch>
            <a:fillRect/>
          </a:stretch>
        </p:blipFill>
        <p:spPr bwMode="auto">
          <a:xfrm>
            <a:off x="7143750" y="4643438"/>
            <a:ext cx="266700" cy="596900"/>
          </a:xfrm>
          <a:prstGeom prst="rect">
            <a:avLst/>
          </a:prstGeom>
          <a:noFill/>
          <a:ln w="9525">
            <a:noFill/>
            <a:miter lim="800000"/>
            <a:headEnd/>
            <a:tailEnd/>
          </a:ln>
        </p:spPr>
      </p:pic>
      <p:pic>
        <p:nvPicPr>
          <p:cNvPr id="55" name="Picture 34" descr="Binary Code Sm"/>
          <p:cNvPicPr>
            <a:picLocks noChangeAspect="1" noChangeArrowheads="1"/>
          </p:cNvPicPr>
          <p:nvPr/>
        </p:nvPicPr>
        <p:blipFill>
          <a:blip r:embed="rId11"/>
          <a:srcRect/>
          <a:stretch>
            <a:fillRect/>
          </a:stretch>
        </p:blipFill>
        <p:spPr bwMode="auto">
          <a:xfrm>
            <a:off x="7929563" y="3714750"/>
            <a:ext cx="266700" cy="596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6.22947E-6 C 0.07517 0.06314 0.15034 0.12652 0.14947 0.20818 C 0.14861 0.28984 0.01649 0.4439 -0.00573 0.49016 " pathEditMode="relative" ptsTypes="aaA">
                                      <p:cBhvr>
                                        <p:cTn id="6" dur="3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38889E-6 -2.26694E-6 C 0.18298 -0.03099 0.36596 -0.06199 0.41475 -0.13324 C 0.46388 -0.20449 0.24096 -0.39949 0.29426 -0.42725 C 0.34756 -0.45501 0.66128 -0.3213 0.73437 -0.30025 " pathEditMode="relative" ptsTypes="aaaA">
                                      <p:cBhvr>
                                        <p:cTn id="10" dur="3000" fill="hold"/>
                                        <p:tgtEl>
                                          <p:spTgt spid="7"/>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3.33333E-6 -5.096E-6 C 0.19149 -0.0428 0.38316 -0.08536 0.43194 -0.15476 C 0.4809 -0.22416 0.25781 -0.41893 0.29305 -0.41661 C 0.3283 -0.4143 0.58507 -0.18645 0.64375 -0.14088 " pathEditMode="relative" ptsTypes="aaaA">
                                      <p:cBhvr>
                                        <p:cTn id="12" dur="3000" fill="hold"/>
                                        <p:tgtEl>
                                          <p:spTgt spid="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8.05556E-6 -3.02105E-6 C 0.19774 -0.04325 0.39565 -0.08628 0.44149 -0.15753 C 0.48732 -0.22877 0.22447 -0.45616 0.27482 -0.42725 C 0.32517 -0.39833 0.53437 -0.19153 0.74374 0.0155 " pathEditMode="relative" ptsTypes="aaaA">
                                      <p:cBhvr>
                                        <p:cTn id="14" dur="30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1000" fill="hold"/>
                                        <p:tgtEl>
                                          <p:spTgt spid="55"/>
                                        </p:tgtEl>
                                        <p:attrNameLst>
                                          <p:attrName>ppt_w</p:attrName>
                                        </p:attrNameLst>
                                      </p:cBhvr>
                                      <p:tavLst>
                                        <p:tav tm="0">
                                          <p:val>
                                            <p:fltVal val="0"/>
                                          </p:val>
                                        </p:tav>
                                        <p:tav tm="100000">
                                          <p:val>
                                            <p:strVal val="#ppt_w"/>
                                          </p:val>
                                        </p:tav>
                                      </p:tavLst>
                                    </p:anim>
                                    <p:anim calcmode="lin" valueType="num">
                                      <p:cBhvr>
                                        <p:cTn id="39" dur="1000" fill="hold"/>
                                        <p:tgtEl>
                                          <p:spTgt spid="55"/>
                                        </p:tgtEl>
                                        <p:attrNameLst>
                                          <p:attrName>ppt_h</p:attrName>
                                        </p:attrNameLst>
                                      </p:cBhvr>
                                      <p:tavLst>
                                        <p:tav tm="0">
                                          <p:val>
                                            <p:fltVal val="0"/>
                                          </p:val>
                                        </p:tav>
                                        <p:tav tm="100000">
                                          <p:val>
                                            <p:strVal val="#ppt_h"/>
                                          </p:val>
                                        </p:tav>
                                      </p:tavLst>
                                    </p:anim>
                                    <p:animEffect transition="in" filter="fade">
                                      <p:cBhvr>
                                        <p:cTn id="40" dur="1000"/>
                                        <p:tgtEl>
                                          <p:spTgt spid="55"/>
                                        </p:tgtEl>
                                      </p:cBhvr>
                                    </p:animEffect>
                                  </p:childTnLst>
                                </p:cTn>
                              </p:par>
                              <p:par>
                                <p:cTn id="41" presetID="53"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par>
                                <p:cTn id="46" presetID="53" presetClass="entr" presetSubtype="0"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p:cTn id="48" dur="500" fill="hold"/>
                                        <p:tgtEl>
                                          <p:spTgt spid="53"/>
                                        </p:tgtEl>
                                        <p:attrNameLst>
                                          <p:attrName>ppt_w</p:attrName>
                                        </p:attrNameLst>
                                      </p:cBhvr>
                                      <p:tavLst>
                                        <p:tav tm="0">
                                          <p:val>
                                            <p:fltVal val="0"/>
                                          </p:val>
                                        </p:tav>
                                        <p:tav tm="100000">
                                          <p:val>
                                            <p:strVal val="#ppt_w"/>
                                          </p:val>
                                        </p:tav>
                                      </p:tavLst>
                                    </p:anim>
                                    <p:anim calcmode="lin" valueType="num">
                                      <p:cBhvr>
                                        <p:cTn id="49" dur="500" fill="hold"/>
                                        <p:tgtEl>
                                          <p:spTgt spid="53"/>
                                        </p:tgtEl>
                                        <p:attrNameLst>
                                          <p:attrName>ppt_h</p:attrName>
                                        </p:attrNameLst>
                                      </p:cBhvr>
                                      <p:tavLst>
                                        <p:tav tm="0">
                                          <p:val>
                                            <p:fltVal val="0"/>
                                          </p:val>
                                        </p:tav>
                                        <p:tav tm="100000">
                                          <p:val>
                                            <p:strVal val="#ppt_h"/>
                                          </p:val>
                                        </p:tav>
                                      </p:tavLst>
                                    </p:anim>
                                    <p:animEffect transition="in" filter="fade">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3.33333E-6 -5.66736E-7 C -0.15468 0.04441 -0.30937 0.08883 -0.42864 0.03817 C -0.54791 -0.01249 -0.63194 -0.15799 -0.71597 -0.30326 " pathEditMode="relative" ptsTypes="aaA">
                                      <p:cBhvr>
                                        <p:cTn id="54" dur="2000" fill="hold"/>
                                        <p:tgtEl>
                                          <p:spTgt spid="55"/>
                                        </p:tgtEl>
                                        <p:attrNameLst>
                                          <p:attrName>ppt_x</p:attrName>
                                          <p:attrName>ppt_y</p:attrName>
                                        </p:attrNameLst>
                                      </p:cBhvr>
                                    </p:animMotion>
                                  </p:childTnLst>
                                </p:cTn>
                              </p:par>
                            </p:childTnLst>
                          </p:cTn>
                        </p:par>
                        <p:par>
                          <p:cTn id="55" fill="hold">
                            <p:stCondLst>
                              <p:cond delay="2000"/>
                            </p:stCondLst>
                            <p:childTnLst>
                              <p:par>
                                <p:cTn id="56" presetID="0" presetClass="path" presetSubtype="0" accel="50000" decel="50000" fill="hold" nodeType="afterEffect">
                                  <p:stCondLst>
                                    <p:cond delay="0"/>
                                  </p:stCondLst>
                                  <p:childTnLst>
                                    <p:animMotion origin="layout" path="M 7.22222E-6 5.66736E-7 C -0.1217 -0.02729 -0.2434 -0.05459 -0.346 -0.13023 C -0.4486 -0.20587 -0.53194 -0.32963 -0.6151 -0.45339 " pathEditMode="relative" ptsTypes="aaA">
                                      <p:cBhvr>
                                        <p:cTn id="57" dur="2000" fill="hold"/>
                                        <p:tgtEl>
                                          <p:spTgt spid="54"/>
                                        </p:tgtEl>
                                        <p:attrNameLst>
                                          <p:attrName>ppt_x</p:attrName>
                                          <p:attrName>ppt_y</p:attrName>
                                        </p:attrNameLst>
                                      </p:cBhvr>
                                    </p:animMotion>
                                  </p:childTnLst>
                                </p:cTn>
                              </p:par>
                            </p:childTnLst>
                          </p:cTn>
                        </p:par>
                        <p:par>
                          <p:cTn id="58" fill="hold">
                            <p:stCondLst>
                              <p:cond delay="4000"/>
                            </p:stCondLst>
                            <p:childTnLst>
                              <p:par>
                                <p:cTn id="59" presetID="0" presetClass="path" presetSubtype="0" accel="50000" decel="50000" fill="hold" nodeType="afterEffect">
                                  <p:stCondLst>
                                    <p:cond delay="0"/>
                                  </p:stCondLst>
                                  <p:childTnLst>
                                    <p:animMotion origin="layout" path="M -7.22222E-6 4.1499E-6 C -0.15435 -0.08235 -0.30851 -0.1647 -0.43456 -0.26949 C -0.5606 -0.37428 -0.65851 -0.50197 -0.75643 -0.62942 " pathEditMode="relative" ptsTypes="aaA">
                                      <p:cBhvr>
                                        <p:cTn id="60" dur="2000" fill="hold"/>
                                        <p:tgtEl>
                                          <p:spTgt spid="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標題 1"/>
          <p:cNvSpPr>
            <a:spLocks noGrp="1"/>
          </p:cNvSpPr>
          <p:nvPr>
            <p:ph type="title"/>
          </p:nvPr>
        </p:nvSpPr>
        <p:spPr/>
        <p:txBody>
          <a:bodyPr/>
          <a:lstStyle/>
          <a:p>
            <a:endParaRPr lang="zh-TW" altLang="en-US" smtClean="0"/>
          </a:p>
        </p:txBody>
      </p:sp>
      <p:sp>
        <p:nvSpPr>
          <p:cNvPr id="90114" name="內容版面配置區 2"/>
          <p:cNvSpPr>
            <a:spLocks noGrp="1"/>
          </p:cNvSpPr>
          <p:nvPr>
            <p:ph idx="1"/>
          </p:nvPr>
        </p:nvSpPr>
        <p:spPr/>
        <p:txBody>
          <a:bodyPr/>
          <a:lstStyle/>
          <a:p>
            <a:endParaRPr lang="zh-TW" altLang="en-US" smtClean="0"/>
          </a:p>
        </p:txBody>
      </p:sp>
      <p:pic>
        <p:nvPicPr>
          <p:cNvPr id="9011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349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3492" name="Picture 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63493" name="Picture 5"/>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8" name="圓角矩形 7"/>
          <p:cNvSpPr/>
          <p:nvPr/>
        </p:nvSpPr>
        <p:spPr>
          <a:xfrm>
            <a:off x="2286000" y="5072063"/>
            <a:ext cx="4714875" cy="214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800" decel="100000"/>
                                        <p:tgtEl>
                                          <p:spTgt spid="63491"/>
                                        </p:tgtEl>
                                      </p:cBhvr>
                                    </p:animEffect>
                                    <p:anim calcmode="lin" valueType="num">
                                      <p:cBhvr>
                                        <p:cTn id="8" dur="800" decel="100000" fill="hold"/>
                                        <p:tgtEl>
                                          <p:spTgt spid="63491"/>
                                        </p:tgtEl>
                                        <p:attrNameLst>
                                          <p:attrName>style.rotation</p:attrName>
                                        </p:attrNameLst>
                                      </p:cBhvr>
                                      <p:tavLst>
                                        <p:tav tm="0">
                                          <p:val>
                                            <p:fltVal val="-90"/>
                                          </p:val>
                                        </p:tav>
                                        <p:tav tm="100000">
                                          <p:val>
                                            <p:fltVal val="0"/>
                                          </p:val>
                                        </p:tav>
                                      </p:tavLst>
                                    </p:anim>
                                    <p:anim calcmode="lin" valueType="num">
                                      <p:cBhvr>
                                        <p:cTn id="9" dur="800" decel="100000" fill="hold"/>
                                        <p:tgtEl>
                                          <p:spTgt spid="63491"/>
                                        </p:tgtEl>
                                        <p:attrNameLst>
                                          <p:attrName>ppt_x</p:attrName>
                                        </p:attrNameLst>
                                      </p:cBhvr>
                                      <p:tavLst>
                                        <p:tav tm="0">
                                          <p:val>
                                            <p:strVal val="#ppt_x+0.4"/>
                                          </p:val>
                                        </p:tav>
                                        <p:tav tm="100000">
                                          <p:val>
                                            <p:strVal val="#ppt_x-0.05"/>
                                          </p:val>
                                        </p:tav>
                                      </p:tavLst>
                                    </p:anim>
                                    <p:anim calcmode="lin" valueType="num">
                                      <p:cBhvr>
                                        <p:cTn id="10" dur="800" decel="100000" fill="hold"/>
                                        <p:tgtEl>
                                          <p:spTgt spid="6349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1"/>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fade">
                                      <p:cBhvr>
                                        <p:cTn id="17" dur="800" decel="100000"/>
                                        <p:tgtEl>
                                          <p:spTgt spid="63492"/>
                                        </p:tgtEl>
                                      </p:cBhvr>
                                    </p:animEffect>
                                    <p:anim calcmode="lin" valueType="num">
                                      <p:cBhvr>
                                        <p:cTn id="18" dur="800" decel="100000" fill="hold"/>
                                        <p:tgtEl>
                                          <p:spTgt spid="63492"/>
                                        </p:tgtEl>
                                        <p:attrNameLst>
                                          <p:attrName>style.rotation</p:attrName>
                                        </p:attrNameLst>
                                      </p:cBhvr>
                                      <p:tavLst>
                                        <p:tav tm="0">
                                          <p:val>
                                            <p:fltVal val="-90"/>
                                          </p:val>
                                        </p:tav>
                                        <p:tav tm="100000">
                                          <p:val>
                                            <p:fltVal val="0"/>
                                          </p:val>
                                        </p:tav>
                                      </p:tavLst>
                                    </p:anim>
                                    <p:anim calcmode="lin" valueType="num">
                                      <p:cBhvr>
                                        <p:cTn id="19" dur="800" decel="100000" fill="hold"/>
                                        <p:tgtEl>
                                          <p:spTgt spid="63492"/>
                                        </p:tgtEl>
                                        <p:attrNameLst>
                                          <p:attrName>ppt_x</p:attrName>
                                        </p:attrNameLst>
                                      </p:cBhvr>
                                      <p:tavLst>
                                        <p:tav tm="0">
                                          <p:val>
                                            <p:strVal val="#ppt_x+0.4"/>
                                          </p:val>
                                        </p:tav>
                                        <p:tav tm="100000">
                                          <p:val>
                                            <p:strVal val="#ppt_x-0.05"/>
                                          </p:val>
                                        </p:tav>
                                      </p:tavLst>
                                    </p:anim>
                                    <p:anim calcmode="lin" valueType="num">
                                      <p:cBhvr>
                                        <p:cTn id="20" dur="800" decel="100000" fill="hold"/>
                                        <p:tgtEl>
                                          <p:spTgt spid="6349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349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349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63493"/>
                                        </p:tgtEl>
                                        <p:attrNameLst>
                                          <p:attrName>style.visibility</p:attrName>
                                        </p:attrNameLst>
                                      </p:cBhvr>
                                      <p:to>
                                        <p:strVal val="visible"/>
                                      </p:to>
                                    </p:set>
                                    <p:animEffect transition="in" filter="fade">
                                      <p:cBhvr>
                                        <p:cTn id="27" dur="800" decel="100000"/>
                                        <p:tgtEl>
                                          <p:spTgt spid="63493"/>
                                        </p:tgtEl>
                                      </p:cBhvr>
                                    </p:animEffect>
                                    <p:anim calcmode="lin" valueType="num">
                                      <p:cBhvr>
                                        <p:cTn id="28" dur="800" decel="100000" fill="hold"/>
                                        <p:tgtEl>
                                          <p:spTgt spid="63493"/>
                                        </p:tgtEl>
                                        <p:attrNameLst>
                                          <p:attrName>style.rotation</p:attrName>
                                        </p:attrNameLst>
                                      </p:cBhvr>
                                      <p:tavLst>
                                        <p:tav tm="0">
                                          <p:val>
                                            <p:fltVal val="-90"/>
                                          </p:val>
                                        </p:tav>
                                        <p:tav tm="100000">
                                          <p:val>
                                            <p:fltVal val="0"/>
                                          </p:val>
                                        </p:tav>
                                      </p:tavLst>
                                    </p:anim>
                                    <p:anim calcmode="lin" valueType="num">
                                      <p:cBhvr>
                                        <p:cTn id="29" dur="800" decel="100000" fill="hold"/>
                                        <p:tgtEl>
                                          <p:spTgt spid="63493"/>
                                        </p:tgtEl>
                                        <p:attrNameLst>
                                          <p:attrName>ppt_x</p:attrName>
                                        </p:attrNameLst>
                                      </p:cBhvr>
                                      <p:tavLst>
                                        <p:tav tm="0">
                                          <p:val>
                                            <p:strVal val="#ppt_x+0.4"/>
                                          </p:val>
                                        </p:tav>
                                        <p:tav tm="100000">
                                          <p:val>
                                            <p:strVal val="#ppt_x-0.05"/>
                                          </p:val>
                                        </p:tav>
                                      </p:tavLst>
                                    </p:anim>
                                    <p:anim calcmode="lin" valueType="num">
                                      <p:cBhvr>
                                        <p:cTn id="30" dur="800" decel="100000" fill="hold"/>
                                        <p:tgtEl>
                                          <p:spTgt spid="6349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349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349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標題 2"/>
          <p:cNvSpPr>
            <a:spLocks noGrp="1"/>
          </p:cNvSpPr>
          <p:nvPr>
            <p:ph type="title"/>
          </p:nvPr>
        </p:nvSpPr>
        <p:spPr/>
        <p:txBody>
          <a:bodyPr/>
          <a:lstStyle/>
          <a:p>
            <a:r>
              <a:rPr lang="zh-TW" altLang="en-US" smtClean="0"/>
              <a:t>結論</a:t>
            </a:r>
          </a:p>
        </p:txBody>
      </p:sp>
      <p:sp>
        <p:nvSpPr>
          <p:cNvPr id="91138" name="內容版面配置區 3"/>
          <p:cNvSpPr>
            <a:spLocks noGrp="1"/>
          </p:cNvSpPr>
          <p:nvPr>
            <p:ph idx="1"/>
          </p:nvPr>
        </p:nvSpPr>
        <p:spPr/>
        <p:txBody>
          <a:bodyPr/>
          <a:lstStyle/>
          <a:p>
            <a:r>
              <a:rPr lang="zh-TW" altLang="en-US" smtClean="0"/>
              <a:t>一、電子郵件的危害</a:t>
            </a:r>
          </a:p>
          <a:p>
            <a:pPr lvl="1"/>
            <a:r>
              <a:rPr lang="en-US" altLang="zh-TW" smtClean="0"/>
              <a:t>1. </a:t>
            </a:r>
            <a:r>
              <a:rPr lang="zh-TW" altLang="en-US" smtClean="0"/>
              <a:t>信件攻擊手法</a:t>
            </a:r>
          </a:p>
          <a:p>
            <a:pPr lvl="1"/>
            <a:r>
              <a:rPr lang="en-US" altLang="zh-TW" smtClean="0"/>
              <a:t>2. </a:t>
            </a:r>
            <a:r>
              <a:rPr lang="zh-TW" altLang="en-US" smtClean="0"/>
              <a:t>社交攻擊手法</a:t>
            </a:r>
          </a:p>
          <a:p>
            <a:r>
              <a:rPr lang="zh-TW" altLang="en-US" smtClean="0"/>
              <a:t>二、電子郵件社交工程演練</a:t>
            </a:r>
          </a:p>
          <a:p>
            <a:pPr lvl="1"/>
            <a:r>
              <a:rPr lang="en-US" altLang="zh-TW" smtClean="0"/>
              <a:t>1. E-mail</a:t>
            </a:r>
            <a:r>
              <a:rPr lang="zh-TW" altLang="en-US" smtClean="0"/>
              <a:t>社交工程演練方法及流程</a:t>
            </a:r>
          </a:p>
          <a:p>
            <a:pPr lvl="1"/>
            <a:r>
              <a:rPr lang="en-US" altLang="zh-TW" smtClean="0"/>
              <a:t>2. </a:t>
            </a:r>
            <a:r>
              <a:rPr lang="zh-TW" altLang="en-US" smtClean="0"/>
              <a:t>社交工程信件的類型</a:t>
            </a:r>
          </a:p>
          <a:p>
            <a:pPr lvl="1"/>
            <a:r>
              <a:rPr lang="en-US" altLang="zh-TW" smtClean="0"/>
              <a:t>3. </a:t>
            </a:r>
            <a:r>
              <a:rPr lang="zh-TW" altLang="en-US" smtClean="0"/>
              <a:t>電子郵件社交工程要求標準</a:t>
            </a:r>
          </a:p>
          <a:p>
            <a:r>
              <a:rPr lang="zh-TW" altLang="en-US" smtClean="0"/>
              <a:t>三、防範電子郵件社交工程的方法</a:t>
            </a:r>
          </a:p>
          <a:p>
            <a:pPr lvl="1"/>
            <a:r>
              <a:rPr lang="en-US" altLang="zh-TW" smtClean="0"/>
              <a:t>1. </a:t>
            </a:r>
            <a:r>
              <a:rPr lang="zh-TW" altLang="en-US" smtClean="0"/>
              <a:t>注意可疑電子郵件的特徵</a:t>
            </a:r>
          </a:p>
          <a:p>
            <a:pPr lvl="1"/>
            <a:r>
              <a:rPr lang="en-US" altLang="zh-TW" smtClean="0"/>
              <a:t>2. </a:t>
            </a:r>
            <a:r>
              <a:rPr lang="zh-TW" altLang="en-US" smtClean="0"/>
              <a:t>社交工程信件的防範措施</a:t>
            </a:r>
          </a:p>
          <a:p>
            <a:endParaRPr lang="zh-TW" alt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標題 1"/>
          <p:cNvSpPr>
            <a:spLocks noGrp="1"/>
          </p:cNvSpPr>
          <p:nvPr>
            <p:ph type="title"/>
          </p:nvPr>
        </p:nvSpPr>
        <p:spPr/>
        <p:txBody>
          <a:bodyPr/>
          <a:lstStyle/>
          <a:p>
            <a:r>
              <a:rPr lang="zh-TW" altLang="en-US" smtClean="0"/>
              <a:t>問題與討論</a:t>
            </a:r>
          </a:p>
        </p:txBody>
      </p:sp>
      <p:sp>
        <p:nvSpPr>
          <p:cNvPr id="92162" name="內容版面配置區 2"/>
          <p:cNvSpPr>
            <a:spLocks noGrp="1"/>
          </p:cNvSpPr>
          <p:nvPr>
            <p:ph idx="1"/>
          </p:nvPr>
        </p:nvSpPr>
        <p:spPr/>
        <p:txBody>
          <a:bodyPr/>
          <a:lstStyle/>
          <a:p>
            <a:r>
              <a:rPr lang="en-US" altLang="zh-TW" smtClean="0"/>
              <a:t>E-Mail</a:t>
            </a:r>
            <a:r>
              <a:rPr lang="zh-TW" altLang="en-US" smtClean="0"/>
              <a:t>：</a:t>
            </a:r>
            <a:r>
              <a:rPr lang="en-US" altLang="zh-TW" smtClean="0"/>
              <a:t>ynie@bccs.com.tw</a:t>
            </a:r>
          </a:p>
          <a:p>
            <a:endParaRPr lang="en-US" altLang="zh-TW" smtClean="0"/>
          </a:p>
          <a:p>
            <a:r>
              <a:rPr lang="en-US" altLang="zh-TW" smtClean="0"/>
              <a:t>Blog</a:t>
            </a:r>
            <a:r>
              <a:rPr lang="zh-TW" altLang="en-US" smtClean="0"/>
              <a:t>： </a:t>
            </a:r>
            <a:r>
              <a:rPr lang="en-US" altLang="zh-TW" smtClean="0"/>
              <a:t>http://www.wretch.cc/blog/kenny09</a:t>
            </a:r>
          </a:p>
          <a:p>
            <a:endParaRPr lang="en-US" altLang="zh-TW" smtClean="0"/>
          </a:p>
          <a:p>
            <a:endParaRPr lang="zh-TW" altLang="en-US" smtClean="0"/>
          </a:p>
        </p:txBody>
      </p:sp>
      <p:pic>
        <p:nvPicPr>
          <p:cNvPr id="4" name="內容版面配置區 8" descr="未命名 -1.gif"/>
          <p:cNvPicPr>
            <a:picLocks noChangeAspect="1"/>
          </p:cNvPicPr>
          <p:nvPr/>
        </p:nvPicPr>
        <p:blipFill>
          <a:blip r:embed="rId2" cstate="print"/>
          <a:srcRect/>
          <a:stretch>
            <a:fillRect/>
          </a:stretch>
        </p:blipFill>
        <p:spPr bwMode="auto">
          <a:xfrm rot="801384" flipH="1">
            <a:off x="7121571" y="3497606"/>
            <a:ext cx="1500198" cy="2457439"/>
          </a:xfrm>
          <a:prstGeom prst="round2DiagRect">
            <a:avLst>
              <a:gd name="adj1" fmla="val 39118"/>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1</a:t>
            </a:r>
            <a:r>
              <a:rPr lang="zh-TW" altLang="zh-TW" smtClean="0">
                <a:solidFill>
                  <a:schemeClr val="tx1"/>
                </a:solidFill>
              </a:rPr>
              <a:t>-</a:t>
            </a:r>
            <a:r>
              <a:rPr lang="zh-TW" altLang="en-US" smtClean="0">
                <a:solidFill>
                  <a:schemeClr val="tx1"/>
                </a:solidFill>
              </a:rPr>
              <a:t>密碼猜解</a:t>
            </a:r>
          </a:p>
        </p:txBody>
      </p:sp>
      <p:sp>
        <p:nvSpPr>
          <p:cNvPr id="3" name="內容版面配置區 2"/>
          <p:cNvSpPr>
            <a:spLocks noGrp="1"/>
          </p:cNvSpPr>
          <p:nvPr>
            <p:ph idx="1"/>
          </p:nvPr>
        </p:nvSpPr>
        <p:spPr/>
        <p:txBody>
          <a:bodyPr>
            <a:normAutofit fontScale="92500"/>
          </a:bodyPr>
          <a:lstStyle/>
          <a:p>
            <a:pPr>
              <a:defRPr/>
            </a:pPr>
            <a:r>
              <a:rPr lang="zh-TW" altLang="en-US" dirty="0" smtClean="0"/>
              <a:t>要破解密碼絕非易事，被破解的人幾乎有個共同的特性</a:t>
            </a:r>
          </a:p>
          <a:p>
            <a:pPr>
              <a:defRPr/>
            </a:pPr>
            <a:r>
              <a:rPr lang="zh-TW" altLang="en-US" dirty="0" smtClean="0"/>
              <a:t>就是</a:t>
            </a:r>
            <a:r>
              <a:rPr lang="zh-TW" altLang="en-US" i="1" u="sng" dirty="0" smtClean="0">
                <a:solidFill>
                  <a:srgbClr val="FF0000"/>
                </a:solidFill>
              </a:rPr>
              <a:t>密碼過於簡單</a:t>
            </a:r>
            <a:r>
              <a:rPr lang="en-US" altLang="zh-TW" dirty="0" smtClean="0"/>
              <a:t>!!</a:t>
            </a:r>
          </a:p>
          <a:p>
            <a:pPr>
              <a:defRPr/>
            </a:pPr>
            <a:r>
              <a:rPr lang="zh-TW" altLang="en-US" dirty="0" smtClean="0"/>
              <a:t>只要你是以下的其中一種，就要注意了</a:t>
            </a:r>
            <a:r>
              <a:rPr lang="en-US" altLang="zh-TW" dirty="0" smtClean="0"/>
              <a:t>!!</a:t>
            </a:r>
          </a:p>
          <a:p>
            <a:pPr>
              <a:defRPr/>
            </a:pPr>
            <a:r>
              <a:rPr lang="en-US" altLang="zh-TW" dirty="0" smtClean="0"/>
              <a:t>1.</a:t>
            </a:r>
            <a:r>
              <a:rPr lang="zh-TW" altLang="en-US" dirty="0" smtClean="0"/>
              <a:t>生日組合 </a:t>
            </a:r>
            <a:r>
              <a:rPr lang="en-US" altLang="zh-TW" dirty="0" smtClean="0"/>
              <a:t>(19820105)</a:t>
            </a:r>
          </a:p>
          <a:p>
            <a:pPr>
              <a:defRPr/>
            </a:pPr>
            <a:r>
              <a:rPr lang="en-US" altLang="zh-TW" dirty="0" smtClean="0"/>
              <a:t>2.</a:t>
            </a:r>
            <a:r>
              <a:rPr lang="zh-TW" altLang="en-US" dirty="0" smtClean="0"/>
              <a:t>英文單字 </a:t>
            </a:r>
            <a:r>
              <a:rPr lang="en-US" altLang="zh-TW" dirty="0" smtClean="0"/>
              <a:t>(Mickey)</a:t>
            </a:r>
          </a:p>
          <a:p>
            <a:pPr>
              <a:defRPr/>
            </a:pPr>
            <a:r>
              <a:rPr lang="en-US" altLang="zh-TW" dirty="0" smtClean="0"/>
              <a:t>3.</a:t>
            </a:r>
            <a:r>
              <a:rPr lang="zh-TW" altLang="en-US" dirty="0" smtClean="0"/>
              <a:t>數字組合 </a:t>
            </a:r>
            <a:r>
              <a:rPr lang="en-US" altLang="zh-TW" dirty="0" smtClean="0"/>
              <a:t>(12345)</a:t>
            </a:r>
          </a:p>
          <a:p>
            <a:pPr>
              <a:defRPr/>
            </a:pPr>
            <a:r>
              <a:rPr lang="en-US" altLang="zh-TW" dirty="0" smtClean="0"/>
              <a:t>4.</a:t>
            </a:r>
            <a:r>
              <a:rPr lang="zh-TW" altLang="en-US" dirty="0" smtClean="0"/>
              <a:t>英文組合 </a:t>
            </a:r>
            <a:r>
              <a:rPr lang="en-US" altLang="zh-TW" dirty="0" smtClean="0"/>
              <a:t>(</a:t>
            </a:r>
            <a:r>
              <a:rPr lang="en-US" altLang="zh-TW" dirty="0" err="1" smtClean="0"/>
              <a:t>abcabc</a:t>
            </a:r>
            <a:r>
              <a:rPr lang="en-US" altLang="zh-TW" dirty="0" smtClean="0"/>
              <a:t>)</a:t>
            </a:r>
          </a:p>
          <a:p>
            <a:pPr>
              <a:defRPr/>
            </a:pPr>
            <a:r>
              <a:rPr lang="en-US" altLang="zh-TW" dirty="0" smtClean="0"/>
              <a:t>5.</a:t>
            </a:r>
            <a:r>
              <a:rPr lang="zh-TW" altLang="en-US" dirty="0" smtClean="0"/>
              <a:t>常用英文 </a:t>
            </a:r>
            <a:r>
              <a:rPr lang="en-US" altLang="zh-TW" dirty="0" smtClean="0"/>
              <a:t>(</a:t>
            </a:r>
            <a:r>
              <a:rPr lang="en-US" altLang="zh-TW" dirty="0" err="1" smtClean="0"/>
              <a:t>iloveyou</a:t>
            </a:r>
            <a:r>
              <a:rPr lang="en-US" altLang="zh-TW" dirty="0" smtClean="0"/>
              <a:t>)</a:t>
            </a:r>
          </a:p>
          <a:p>
            <a:pPr>
              <a:defRPr/>
            </a:pPr>
            <a:r>
              <a:rPr lang="zh-TW" altLang="en-US" dirty="0" smtClean="0"/>
              <a:t>採用無意義的英數混合密碼</a:t>
            </a:r>
            <a:r>
              <a:rPr lang="en-US" altLang="zh-TW" dirty="0" smtClean="0"/>
              <a:t>!! (</a:t>
            </a:r>
            <a:r>
              <a:rPr lang="zh-TW" altLang="en-US" dirty="0" smtClean="0"/>
              <a:t>合併多位元</a:t>
            </a:r>
            <a:r>
              <a:rPr lang="en-US" altLang="zh-TW" dirty="0" smtClean="0"/>
              <a:t>)</a:t>
            </a:r>
          </a:p>
          <a:p>
            <a:pPr>
              <a:defRPr/>
            </a:pPr>
            <a:r>
              <a:rPr lang="zh-TW" altLang="en-US" dirty="0" smtClean="0"/>
              <a:t>如 </a:t>
            </a:r>
            <a:r>
              <a:rPr lang="en-US" altLang="zh-TW" dirty="0" smtClean="0"/>
              <a:t>u4k4id09io , </a:t>
            </a:r>
            <a:r>
              <a:rPr lang="zh-TW" altLang="en-US" dirty="0" smtClean="0"/>
              <a:t>但通常取一取自己都記不起來 </a:t>
            </a:r>
            <a:r>
              <a:rPr lang="en-US" altLang="zh-TW" dirty="0" smtClean="0"/>
              <a:t>XD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標題 1"/>
          <p:cNvSpPr>
            <a:spLocks noGrp="1"/>
          </p:cNvSpPr>
          <p:nvPr>
            <p:ph type="title"/>
          </p:nvPr>
        </p:nvSpPr>
        <p:spPr/>
        <p:txBody>
          <a:bodyPr/>
          <a:lstStyle/>
          <a:p>
            <a:r>
              <a:rPr lang="zh-TW" altLang="en-US" smtClean="0">
                <a:solidFill>
                  <a:schemeClr val="tx1"/>
                </a:solidFill>
              </a:rPr>
              <a:t>駭客手法</a:t>
            </a:r>
            <a:r>
              <a:rPr lang="en-US" altLang="zh-TW" smtClean="0">
                <a:solidFill>
                  <a:schemeClr val="tx1"/>
                </a:solidFill>
              </a:rPr>
              <a:t>2-</a:t>
            </a:r>
            <a:r>
              <a:rPr lang="zh-TW" altLang="en-US" smtClean="0">
                <a:solidFill>
                  <a:schemeClr val="tx1"/>
                </a:solidFill>
              </a:rPr>
              <a:t>監聽模式</a:t>
            </a:r>
            <a:endParaRPr lang="zh-TW" altLang="en-US" smtClean="0"/>
          </a:p>
        </p:txBody>
      </p:sp>
      <p:sp>
        <p:nvSpPr>
          <p:cNvPr id="24578" name="內容版面配置區 2"/>
          <p:cNvSpPr>
            <a:spLocks noGrp="1"/>
          </p:cNvSpPr>
          <p:nvPr>
            <p:ph idx="1"/>
          </p:nvPr>
        </p:nvSpPr>
        <p:spPr/>
        <p:txBody>
          <a:bodyPr/>
          <a:lstStyle/>
          <a:p>
            <a:r>
              <a:rPr lang="zh-TW" altLang="en-US" smtClean="0"/>
              <a:t>就一個攻擊者而言，雖然從外部網路是很難去解密，但是</a:t>
            </a:r>
            <a:r>
              <a:rPr lang="zh-TW" altLang="en-US" sz="3600" smtClean="0">
                <a:solidFill>
                  <a:srgbClr val="FF0000"/>
                </a:solidFill>
              </a:rPr>
              <a:t>從內部網路下手</a:t>
            </a:r>
            <a:r>
              <a:rPr lang="zh-TW" altLang="en-US" smtClean="0"/>
              <a:t>再 輕而易舉不過了。</a:t>
            </a:r>
            <a:endParaRPr lang="en-US" altLang="zh-TW" smtClean="0"/>
          </a:p>
          <a:p>
            <a:endParaRPr lang="en-US" altLang="zh-TW" smtClean="0"/>
          </a:p>
          <a:p>
            <a:r>
              <a:rPr lang="zh-TW" altLang="en-US" smtClean="0"/>
              <a:t>一般各級機關為了多數人方便上網，通常會安裝無線</a:t>
            </a:r>
            <a:r>
              <a:rPr lang="en-US" altLang="zh-TW" smtClean="0"/>
              <a:t>AP</a:t>
            </a:r>
            <a:r>
              <a:rPr lang="zh-TW" altLang="en-US" smtClean="0"/>
              <a:t>，讓 其內部人員皆可充分享有網路的方便性，但是這也成為另外一種資訊安全的缺口，只要</a:t>
            </a:r>
            <a:r>
              <a:rPr lang="zh-TW" altLang="en-US" sz="3600" smtClean="0">
                <a:solidFill>
                  <a:srgbClr val="FF0000"/>
                </a:solidFill>
              </a:rPr>
              <a:t>用一支高功率的網卡</a:t>
            </a:r>
            <a:r>
              <a:rPr lang="zh-TW" altLang="en-US" smtClean="0"/>
              <a:t>，即使人不在公司內部，但也可以連結上同一個</a:t>
            </a:r>
            <a:r>
              <a:rPr lang="en-US" altLang="zh-TW" smtClean="0"/>
              <a:t>AP</a:t>
            </a:r>
            <a:r>
              <a:rPr lang="zh-TW" altLang="en-US" smtClean="0"/>
              <a:t>， </a:t>
            </a:r>
            <a:br>
              <a:rPr lang="zh-TW" altLang="en-US" smtClean="0"/>
            </a:br>
            <a:r>
              <a:rPr lang="zh-TW" altLang="en-US" smtClean="0"/>
              <a:t>對於個人資料的安全危害可以說是非常的大。</a:t>
            </a:r>
          </a:p>
          <a:p>
            <a:endParaRPr lang="zh-TW" altLang="en-US" smtClean="0"/>
          </a:p>
        </p:txBody>
      </p:sp>
    </p:spTree>
  </p:cSld>
  <p:clrMapOvr>
    <a:masterClrMapping/>
  </p:clrMapOvr>
</p:sld>
</file>

<file path=ppt/theme/theme1.xml><?xml version="1.0" encoding="utf-8"?>
<a:theme xmlns:a="http://schemas.openxmlformats.org/drawingml/2006/main" name="漢昕科技佈景主題2008">
  <a:themeElements>
    <a:clrScheme name="漢昕科技佈景主題2008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漢昕科技佈景主題2008">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漢昕科技佈景主題2008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5274</Words>
  <Application>Microsoft Office PowerPoint</Application>
  <PresentationFormat>On-screen Show (4:3)</PresentationFormat>
  <Paragraphs>596</Paragraphs>
  <Slides>72</Slides>
  <Notes>5</Notes>
  <HiddenSlides>0</HiddenSlides>
  <MMClips>0</MMClips>
  <ScaleCrop>false</ScaleCrop>
  <HeadingPairs>
    <vt:vector size="6" baseType="variant">
      <vt:variant>
        <vt:lpstr>使用字型</vt:lpstr>
      </vt:variant>
      <vt:variant>
        <vt:i4>8</vt:i4>
      </vt:variant>
      <vt:variant>
        <vt:lpstr>簡報設計範本</vt:lpstr>
      </vt:variant>
      <vt:variant>
        <vt:i4>1</vt:i4>
      </vt:variant>
      <vt:variant>
        <vt:lpstr>投影片標題</vt:lpstr>
      </vt:variant>
      <vt:variant>
        <vt:i4>72</vt:i4>
      </vt:variant>
    </vt:vector>
  </HeadingPairs>
  <TitlesOfParts>
    <vt:vector size="81" baseType="lpstr">
      <vt:lpstr>Arial</vt:lpstr>
      <vt:lpstr>新細明體</vt:lpstr>
      <vt:lpstr>Verdana</vt:lpstr>
      <vt:lpstr>Wingdings 2</vt:lpstr>
      <vt:lpstr>Times New Roman</vt:lpstr>
      <vt:lpstr>標楷體</vt:lpstr>
      <vt:lpstr>微軟正黑體</vt:lpstr>
      <vt:lpstr>Wingdings</vt:lpstr>
      <vt:lpstr>漢昕科技佈景主題2008</vt:lpstr>
      <vt:lpstr>電腦入侵手法 社交工程篇</vt:lpstr>
      <vt:lpstr>課程大綱</vt:lpstr>
      <vt:lpstr>一、電子郵件的危害</vt:lpstr>
      <vt:lpstr>駭客手法-退信攻擊</vt:lpstr>
      <vt:lpstr>信件-退信攻擊</vt:lpstr>
      <vt:lpstr>駭客手法-跳板攻擊</vt:lpstr>
      <vt:lpstr>信件-跳板攻擊</vt:lpstr>
      <vt:lpstr>駭客手法1-密碼猜解</vt:lpstr>
      <vt:lpstr>駭客手法2-監聽模式</vt:lpstr>
      <vt:lpstr>駭客手法2-監聽模式</vt:lpstr>
      <vt:lpstr>駭客手法2-監聽模式</vt:lpstr>
      <vt:lpstr>駭客手法2-監聽模式</vt:lpstr>
      <vt:lpstr>駭客手法-偽造攻擊(重點要努力上馬)</vt:lpstr>
      <vt:lpstr>投影片 14</vt:lpstr>
      <vt:lpstr>駭客手法-偽造攻擊+附件攻擊(重點要努力上馬)</vt:lpstr>
      <vt:lpstr>駭客手法-偽造攻擊+附件攻擊(重點要努力上馬)</vt:lpstr>
      <vt:lpstr>駭客手法-偽造攻擊(重點要努力上馬)</vt:lpstr>
      <vt:lpstr>駭客手法-郵件跟蹤</vt:lpstr>
      <vt:lpstr>駭客手法-郵件跟蹤(二)</vt:lpstr>
      <vt:lpstr>駭客手法-郵件跟蹤(一、二)</vt:lpstr>
      <vt:lpstr>二、電子郵件社交工程演練</vt:lpstr>
      <vt:lpstr>E-mail社交工程演練方法及流程</vt:lpstr>
      <vt:lpstr>使用者點閱信件及紀錄(四週)</vt:lpstr>
      <vt:lpstr>電子郵件社交工程執行目的及依據</vt:lpstr>
      <vt:lpstr>執行細項及結果</vt:lpstr>
      <vt:lpstr>信件範本-01-林志玲華航月曆桌布</vt:lpstr>
      <vt:lpstr>信件範本-02-馬英九露出馬腳</vt:lpstr>
      <vt:lpstr>信件範本-03-限制級精彩古代漫畫</vt:lpstr>
      <vt:lpstr>信件範本-04-麥當勞也悄悄漲價了</vt:lpstr>
      <vt:lpstr>信件範本-05-胡志強今上班綠要給他好看</vt:lpstr>
      <vt:lpstr>信件範本-06-情人節專屬玫瑰花桌布</vt:lpstr>
      <vt:lpstr>信件範本-07- 2008花旗銀行網路辦卡</vt:lpstr>
      <vt:lpstr>信件範本-08-擺脫菸癮 1通電話專人協助</vt:lpstr>
      <vt:lpstr>測試帳號相關資料</vt:lpstr>
      <vt:lpstr>測試結果概要</vt:lpstr>
      <vt:lpstr>投影片 36</vt:lpstr>
      <vt:lpstr>演練結果說明</vt:lpstr>
      <vt:lpstr>演練結果明細表</vt:lpstr>
      <vt:lpstr>三、防範電子郵件社交工程的方法</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病毒產業鏈的形成</vt:lpstr>
      <vt:lpstr>病毒產業鏈的形成</vt:lpstr>
      <vt:lpstr>暴利的來源</vt:lpstr>
      <vt:lpstr>投影片 57</vt:lpstr>
      <vt:lpstr>暴利的來源(兩次獲利)</vt:lpstr>
      <vt:lpstr>投影片 59</vt:lpstr>
      <vt:lpstr>免費的網路釣魚防護軟體(家用中文)                        </vt:lpstr>
      <vt:lpstr>投影片 61</vt:lpstr>
      <vt:lpstr>投影片 62</vt:lpstr>
      <vt:lpstr>投影片 63</vt:lpstr>
      <vt:lpstr>投影片 64</vt:lpstr>
      <vt:lpstr>投影片 65</vt:lpstr>
      <vt:lpstr>免費的防毒軟體                        </vt:lpstr>
      <vt:lpstr>免費的防毒軟體 </vt:lpstr>
      <vt:lpstr>投影片 68</vt:lpstr>
      <vt:lpstr>線上掃描病毒的方法各家掃毒軟體大評比</vt:lpstr>
      <vt:lpstr>投影片 70</vt:lpstr>
      <vt:lpstr>結論</vt:lpstr>
      <vt:lpstr>問題與討論</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資訊安全 實務案例防範</dc:title>
  <dc:creator>terus</dc:creator>
  <cp:lastModifiedBy>lthomas05</cp:lastModifiedBy>
  <cp:revision>74</cp:revision>
  <dcterms:created xsi:type="dcterms:W3CDTF">2009-05-04T05:56:47Z</dcterms:created>
  <dcterms:modified xsi:type="dcterms:W3CDTF">2010-05-04T07:30:59Z</dcterms:modified>
</cp:coreProperties>
</file>